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1"/>
  </p:notesMasterIdLst>
  <p:sldIdLst>
    <p:sldId id="277" r:id="rId2"/>
    <p:sldId id="280" r:id="rId3"/>
    <p:sldId id="281" r:id="rId4"/>
    <p:sldId id="317" r:id="rId5"/>
    <p:sldId id="282" r:id="rId6"/>
    <p:sldId id="283" r:id="rId7"/>
    <p:sldId id="284" r:id="rId8"/>
    <p:sldId id="285" r:id="rId9"/>
    <p:sldId id="286" r:id="rId10"/>
    <p:sldId id="287" r:id="rId11"/>
    <p:sldId id="288" r:id="rId12"/>
    <p:sldId id="289" r:id="rId13"/>
    <p:sldId id="290" r:id="rId14"/>
    <p:sldId id="315" r:id="rId15"/>
    <p:sldId id="316" r:id="rId16"/>
    <p:sldId id="295" r:id="rId17"/>
    <p:sldId id="300" r:id="rId18"/>
    <p:sldId id="302" r:id="rId19"/>
    <p:sldId id="305" r:id="rId20"/>
    <p:sldId id="303" r:id="rId21"/>
    <p:sldId id="306" r:id="rId22"/>
    <p:sldId id="307" r:id="rId23"/>
    <p:sldId id="308" r:id="rId24"/>
    <p:sldId id="310" r:id="rId25"/>
    <p:sldId id="311" r:id="rId26"/>
    <p:sldId id="312" r:id="rId27"/>
    <p:sldId id="313" r:id="rId28"/>
    <p:sldId id="314" r:id="rId29"/>
    <p:sldId id="276" r:id="rId30"/>
  </p:sldIdLst>
  <p:sldSz cx="18288000" cy="10287000"/>
  <p:notesSz cx="6858000" cy="9144000"/>
  <p:embeddedFontLst>
    <p:embeddedFont>
      <p:font typeface="Arial Black" panose="020B0A04020102020204" pitchFamily="34" charset="0"/>
      <p:bold r:id="rId32"/>
    </p:embeddedFont>
    <p:embeddedFont>
      <p:font typeface="Bebas Neue" panose="020B0606020202050201" pitchFamily="34" charset="0"/>
      <p:regular r:id="rId33"/>
    </p:embeddedFont>
    <p:embeddedFont>
      <p:font typeface="Calibri" panose="020F0502020204030204" pitchFamily="34" charset="0"/>
      <p:regular r:id="rId34"/>
      <p:bold r:id="rId35"/>
      <p:italic r:id="rId36"/>
      <p:boldItalic r:id="rId37"/>
    </p:embeddedFont>
    <p:embeddedFont>
      <p:font typeface="Chiller" panose="04020404031007020602" pitchFamily="82" charset="0"/>
      <p:regular r:id="rId38"/>
    </p:embeddedFont>
    <p:embeddedFont>
      <p:font typeface="Didot" panose="02000503000000020003" pitchFamily="2" charset="0"/>
      <p:regular r:id="rId39"/>
      <p:boldItalic r:id="rId40"/>
    </p:embeddedFont>
    <p:embeddedFont>
      <p:font typeface="Expo" pitchFamily="50" charset="0"/>
      <p:bold r:id="rId41"/>
    </p:embeddedFont>
    <p:embeddedFont>
      <p:font typeface="Garamond" panose="02020404030301010803" pitchFamily="18" charset="0"/>
      <p:regular r:id="rId42"/>
      <p:bold r:id="rId43"/>
      <p:italic r:id="rId44"/>
    </p:embeddedFont>
    <p:embeddedFont>
      <p:font typeface="Lato" panose="020F0502020204030203" pitchFamily="34" charset="0"/>
      <p:regular r:id="rId45"/>
      <p:bold r:id="rId46"/>
      <p:italic r:id="rId47"/>
      <p:boldItalic r:id="rId48"/>
    </p:embeddedFont>
    <p:embeddedFont>
      <p:font typeface="Montserrat" panose="00000500000000000000" pitchFamily="2" charset="0"/>
      <p:regular r:id="rId49"/>
      <p:bold r:id="rId50"/>
      <p:italic r:id="rId51"/>
      <p:boldItalic r:id="rId52"/>
    </p:embeddedFont>
    <p:embeddedFont>
      <p:font typeface="Nasalization Rg" panose="020B0604020202020204" pitchFamily="34" charset="0"/>
      <p:regular r:id="rId53"/>
    </p:embeddedFont>
    <p:embeddedFont>
      <p:font typeface="Perandory" pitchFamily="50" charset="0"/>
      <p:regular r:id="rId54"/>
    </p:embeddedFont>
    <p:embeddedFont>
      <p:font typeface="Playfair Display" panose="00000500000000000000" pitchFamily="2" charset="0"/>
      <p:regular r:id="rId55"/>
      <p:bold r:id="rId56"/>
      <p:italic r:id="rId57"/>
      <p:boldItalic r:id="rId58"/>
    </p:embeddedFont>
    <p:embeddedFont>
      <p:font typeface="Raleway" pitchFamily="2" charset="0"/>
      <p:regular r:id="rId59"/>
      <p:bold r:id="rId60"/>
      <p:italic r:id="rId61"/>
      <p:boldItalic r:id="rId62"/>
    </p:embeddedFont>
    <p:embeddedFont>
      <p:font typeface="Raleway Black" pitchFamily="2" charset="0"/>
      <p:bold r:id="rId63"/>
      <p:boldItalic r:id="rId64"/>
    </p:embeddedFont>
    <p:embeddedFont>
      <p:font typeface="Roseritta" pitchFamily="2"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084A7ED-A87A-4DFE-93DA-88426A1B7058}">
          <p14:sldIdLst>
            <p14:sldId id="277"/>
            <p14:sldId id="280"/>
            <p14:sldId id="281"/>
            <p14:sldId id="317"/>
          </p14:sldIdLst>
        </p14:section>
        <p14:section name="Home section" id="{92AD4F3C-E5DD-451B-98EA-7BF4BA081713}">
          <p14:sldIdLst>
            <p14:sldId id="282"/>
          </p14:sldIdLst>
        </p14:section>
        <p14:section name="STRIKES" id="{ECA4785C-E98A-4897-B52A-196E32A177AE}">
          <p14:sldIdLst>
            <p14:sldId id="283"/>
            <p14:sldId id="284"/>
          </p14:sldIdLst>
        </p14:section>
        <p14:section name="UNIONS" id="{E6331F01-1C87-42F6-ABD5-E67D112C7BB3}">
          <p14:sldIdLst>
            <p14:sldId id="285"/>
            <p14:sldId id="286"/>
          </p14:sldIdLst>
        </p14:section>
        <p14:section name="TEMP" id="{A759327B-B385-43B9-9587-ACF2243D9C5E}">
          <p14:sldIdLst>
            <p14:sldId id="287"/>
            <p14:sldId id="288"/>
            <p14:sldId id="289"/>
            <p14:sldId id="290"/>
            <p14:sldId id="315"/>
            <p14:sldId id="316"/>
            <p14:sldId id="295"/>
            <p14:sldId id="300"/>
            <p14:sldId id="302"/>
            <p14:sldId id="305"/>
            <p14:sldId id="303"/>
            <p14:sldId id="306"/>
            <p14:sldId id="307"/>
            <p14:sldId id="308"/>
            <p14:sldId id="310"/>
            <p14:sldId id="311"/>
            <p14:sldId id="312"/>
            <p14:sldId id="313"/>
            <p14:sldId id="314"/>
            <p14:sldId id="276"/>
          </p14:sldIdLst>
        </p14:section>
      </p14:sectionLst>
    </p:ext>
    <p:ext uri="{EFAFB233-063F-42B5-8137-9DF3F51BA10A}">
      <p15:sldGuideLst xmlns:p15="http://schemas.microsoft.com/office/powerpoint/2012/main">
        <p15:guide id="2" pos="5424" userDrawn="1">
          <p15:clr>
            <a:srgbClr val="000000"/>
          </p15:clr>
        </p15:guide>
        <p15:guide id="3" orient="horz"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FFE4"/>
    <a:srgbClr val="040216"/>
    <a:srgbClr val="50104B"/>
    <a:srgbClr val="777777"/>
    <a:srgbClr val="808080"/>
    <a:srgbClr val="5F5F5F"/>
    <a:srgbClr val="333333"/>
    <a:srgbClr val="171430"/>
    <a:srgbClr val="FFFF77"/>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94C10-836B-46FD-A55B-19633CC64DB3}" v="4407" dt="2023-10-28T18:19:05.3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6357" autoAdjust="0"/>
  </p:normalViewPr>
  <p:slideViewPr>
    <p:cSldViewPr snapToGrid="0">
      <p:cViewPr>
        <p:scale>
          <a:sx n="33" d="100"/>
          <a:sy n="33" d="100"/>
        </p:scale>
        <p:origin x="2874" y="1506"/>
      </p:cViewPr>
      <p:guideLst>
        <p:guide pos="5424"/>
        <p:guide orient="horz" pos="32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1.fntdata"/><Relationship Id="rId47" Type="http://schemas.openxmlformats.org/officeDocument/2006/relationships/font" Target="fonts/font16.fntdata"/><Relationship Id="rId63" Type="http://schemas.openxmlformats.org/officeDocument/2006/relationships/font" Target="fonts/font3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font" Target="fonts/font3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8.fntdata"/><Relationship Id="rId34" Type="http://schemas.openxmlformats.org/officeDocument/2006/relationships/font" Target="fonts/font3.fntdata"/><Relationship Id="rId50" Type="http://schemas.openxmlformats.org/officeDocument/2006/relationships/font" Target="fonts/font19.fntdata"/><Relationship Id="rId55"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1">
  <p:cSld name="CUSTOM">
    <p:bg>
      <p:bgPr>
        <a:solidFill>
          <a:srgbClr val="FFECC5"/>
        </a:soli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114300" y="-64300"/>
            <a:ext cx="18516600" cy="104156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2"/>
          <p:cNvSpPr>
            <a:spLocks noGrp="1"/>
          </p:cNvSpPr>
          <p:nvPr>
            <p:ph type="pic" idx="2"/>
          </p:nvPr>
        </p:nvSpPr>
        <p:spPr>
          <a:xfrm>
            <a:off x="1792288" y="612775"/>
            <a:ext cx="5486400" cy="4114800"/>
          </a:xfrm>
          <a:prstGeom prst="rect">
            <a:avLst/>
          </a:prstGeom>
          <a:noFill/>
          <a:ln>
            <a:noFill/>
          </a:ln>
        </p:spPr>
      </p:sp>
      <p:sp>
        <p:nvSpPr>
          <p:cNvPr id="69" name="Google Shape;69;p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1" name="Google Shape;21;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114300" y="-64300"/>
            <a:ext cx="18516600" cy="104156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5" name="Google Shape;35;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2" name="Google Shape;42;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2" name="Google Shape;62;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3" name="Google Shape;63;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701D18"/>
              </a:buClr>
              <a:buSzPts val="4400"/>
              <a:buFont typeface="Playfair Display"/>
              <a:buNone/>
              <a:defRPr sz="4400" b="1" i="0" u="none" strike="noStrike" cap="none">
                <a:solidFill>
                  <a:srgbClr val="701D18"/>
                </a:solidFill>
                <a:latin typeface="Playfair Display"/>
                <a:ea typeface="Playfair Display"/>
                <a:cs typeface="Playfair Display"/>
                <a:sym typeface="Playfai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Montserrat"/>
              <a:buChar char="•"/>
              <a:defRPr sz="3200" i="0" u="none" strike="noStrike" cap="none">
                <a:solidFill>
                  <a:schemeClr val="dk1"/>
                </a:solidFill>
                <a:latin typeface="Montserrat"/>
                <a:ea typeface="Montserrat"/>
                <a:cs typeface="Montserrat"/>
                <a:sym typeface="Montserrat"/>
              </a:defRPr>
            </a:lvl1pPr>
            <a:lvl2pPr marL="914400" marR="0" lvl="1" indent="-406400" algn="l" rtl="0">
              <a:spcBef>
                <a:spcPts val="560"/>
              </a:spcBef>
              <a:spcAft>
                <a:spcPts val="0"/>
              </a:spcAft>
              <a:buClr>
                <a:schemeClr val="dk1"/>
              </a:buClr>
              <a:buSzPts val="2800"/>
              <a:buFont typeface="Montserrat"/>
              <a:buChar char="–"/>
              <a:defRPr sz="2800" i="0" u="none" strike="noStrike" cap="none">
                <a:solidFill>
                  <a:schemeClr val="dk1"/>
                </a:solidFill>
                <a:latin typeface="Montserrat"/>
                <a:ea typeface="Montserrat"/>
                <a:cs typeface="Montserrat"/>
                <a:sym typeface="Montserrat"/>
              </a:defRPr>
            </a:lvl2pPr>
            <a:lvl3pPr marL="1371600" marR="0" lvl="2" indent="-381000" algn="l" rtl="0">
              <a:spcBef>
                <a:spcPts val="480"/>
              </a:spcBef>
              <a:spcAft>
                <a:spcPts val="0"/>
              </a:spcAft>
              <a:buClr>
                <a:schemeClr val="dk1"/>
              </a:buClr>
              <a:buSzPts val="2400"/>
              <a:buFont typeface="Montserrat"/>
              <a:buChar char="•"/>
              <a:defRPr sz="2400" i="0" u="none" strike="noStrike" cap="none">
                <a:solidFill>
                  <a:schemeClr val="dk1"/>
                </a:solidFill>
                <a:latin typeface="Montserrat"/>
                <a:ea typeface="Montserrat"/>
                <a:cs typeface="Montserrat"/>
                <a:sym typeface="Montserrat"/>
              </a:defRPr>
            </a:lvl3pPr>
            <a:lvl4pPr marL="1828800" marR="0" lvl="3"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4pPr>
            <a:lvl5pPr marL="2286000" marR="0" lvl="4"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5pPr>
            <a:lvl6pPr marL="2743200" marR="0" lvl="5"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6pPr>
            <a:lvl7pPr marL="3200400" marR="0" lvl="6"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7pPr>
            <a:lvl8pPr marL="3657600" marR="0" lvl="7"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8pPr>
            <a:lvl9pPr marL="4114800" marR="0" lvl="8"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8.xml"/><Relationship Id="rId5" Type="http://schemas.openxmlformats.org/officeDocument/2006/relationships/image" Target="../media/image14.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4.png"/><Relationship Id="rId5" Type="http://schemas.microsoft.com/office/2007/relationships/hdphoto" Target="../media/hdphoto6.wdp"/><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https://www.youtube.com/embed/b_zfqGiXdDA?feature=oembed" TargetMode="External"/><Relationship Id="rId1" Type="http://schemas.openxmlformats.org/officeDocument/2006/relationships/video" Target="https://www.youtube.com/embed/9J743R40V3E?feature=oembed" TargetMode="Externa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2.png"/><Relationship Id="rId5" Type="http://schemas.microsoft.com/office/2007/relationships/hdphoto" Target="../media/hdphoto9.wdp"/><Relationship Id="rId4" Type="http://schemas.openxmlformats.org/officeDocument/2006/relationships/image" Target="../media/image21.png"/><Relationship Id="rId9" Type="http://schemas.microsoft.com/office/2007/relationships/hdphoto" Target="../media/hdphoto11.wdp"/></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2.png"/><Relationship Id="rId5" Type="http://schemas.microsoft.com/office/2007/relationships/hdphoto" Target="../media/hdphoto9.wdp"/><Relationship Id="rId4" Type="http://schemas.openxmlformats.org/officeDocument/2006/relationships/image" Target="../media/image21.png"/><Relationship Id="rId9" Type="http://schemas.microsoft.com/office/2007/relationships/hdphoto" Target="../media/hdphoto11.wdp"/></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8.wdp"/><Relationship Id="rId7"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3.png"/><Relationship Id="rId5" Type="http://schemas.microsoft.com/office/2007/relationships/hdphoto" Target="../media/hdphoto10.wdp"/><Relationship Id="rId4" Type="http://schemas.openxmlformats.org/officeDocument/2006/relationships/image" Target="../media/image22.png"/><Relationship Id="rId9" Type="http://schemas.microsoft.com/office/2007/relationships/hdphoto" Target="../media/hdphoto9.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3.png"/><Relationship Id="rId5" Type="http://schemas.microsoft.com/office/2007/relationships/hdphoto" Target="../media/hdphoto10.wdp"/><Relationship Id="rId4" Type="http://schemas.openxmlformats.org/officeDocument/2006/relationships/image" Target="../media/image25.png"/><Relationship Id="rId9" Type="http://schemas.microsoft.com/office/2007/relationships/hdphoto" Target="../media/hdphoto8.wdp"/></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7.png"/><Relationship Id="rId5" Type="http://schemas.microsoft.com/office/2007/relationships/hdphoto" Target="../media/hdphoto10.wdp"/><Relationship Id="rId4" Type="http://schemas.openxmlformats.org/officeDocument/2006/relationships/image" Target="../media/image26.png"/><Relationship Id="rId9" Type="http://schemas.microsoft.com/office/2007/relationships/hdphoto" Target="../media/hdphoto8.wdp"/></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7.png"/><Relationship Id="rId5" Type="http://schemas.microsoft.com/office/2007/relationships/hdphoto" Target="../media/hdphoto10.wdp"/><Relationship Id="rId4" Type="http://schemas.openxmlformats.org/officeDocument/2006/relationships/image" Target="../media/image26.png"/><Relationship Id="rId9" Type="http://schemas.microsoft.com/office/2007/relationships/hdphoto" Target="../media/hdphoto8.wdp"/></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8.xml"/><Relationship Id="rId5" Type="http://schemas.openxmlformats.org/officeDocument/2006/relationships/hyperlink" Target="https://betternurse.org/nurse-strikes/#h-why-are-nurses-striking" TargetMode="External"/><Relationship Id="rId4" Type="http://schemas.microsoft.com/office/2007/relationships/hdphoto" Target="../media/hdphoto12.wdp"/></Relationships>
</file>

<file path=ppt/slides/_rels/slide24.xml.rels><?xml version="1.0" encoding="UTF-8" standalone="yes"?>
<Relationships xmlns="http://schemas.openxmlformats.org/package/2006/relationships"><Relationship Id="rId3" Type="http://schemas.microsoft.com/office/2007/relationships/hdphoto" Target="../media/hdphoto13.wdp"/><Relationship Id="rId7" Type="http://schemas.openxmlformats.org/officeDocument/2006/relationships/hyperlink" Target="https://betternurse.org/nurse-strikes/#h-why-are-nurses-striking" TargetMode="External"/><Relationship Id="rId2" Type="http://schemas.openxmlformats.org/officeDocument/2006/relationships/image" Target="../media/image30.png"/><Relationship Id="rId1" Type="http://schemas.openxmlformats.org/officeDocument/2006/relationships/slideLayout" Target="../slideLayouts/slideLayout8.xml"/><Relationship Id="rId6" Type="http://schemas.microsoft.com/office/2007/relationships/hdphoto" Target="../media/hdphoto12.wdp"/><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hyperlink" Target="https://betternurse.org/nurse-strikes/#h-why-are-nurses-striking" TargetMode="External"/><Relationship Id="rId3" Type="http://schemas.microsoft.com/office/2007/relationships/hdphoto" Target="../media/hdphoto14.wdp"/><Relationship Id="rId7" Type="http://schemas.microsoft.com/office/2007/relationships/hdphoto" Target="../media/hdphoto12.wdp"/><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29.png"/><Relationship Id="rId5" Type="http://schemas.microsoft.com/office/2007/relationships/hdphoto" Target="../media/hdphoto13.wdp"/><Relationship Id="rId4" Type="http://schemas.openxmlformats.org/officeDocument/2006/relationships/image" Target="../media/image30.png"/><Relationship Id="rId9" Type="http://schemas.openxmlformats.org/officeDocument/2006/relationships/hyperlink" Target="https://www.reuters.com/world/india/indias-karnataka-state-gears-up-strike-over-water-sharing-dispute-2023-09-28/"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reuters.com/world/india/indias-karnataka-state-gears-up-strike-over-water-sharing-dispute-2023-09-28/" TargetMode="External"/><Relationship Id="rId3" Type="http://schemas.microsoft.com/office/2007/relationships/hdphoto" Target="../media/hdphoto15.wdp"/><Relationship Id="rId7" Type="http://schemas.microsoft.com/office/2007/relationships/hdphoto" Target="../media/hdphoto13.wdp"/><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0.png"/><Relationship Id="rId5" Type="http://schemas.microsoft.com/office/2007/relationships/hdphoto" Target="../media/hdphoto14.wdp"/><Relationship Id="rId10" Type="http://schemas.openxmlformats.org/officeDocument/2006/relationships/hyperlink" Target="https://economictimes.indiatimes.com/tech/technology/ola-uber-drivers-go-on-strike-demanding-better-pay-in-tamil-nadu/articleshow/104469826.cms" TargetMode="External"/><Relationship Id="rId4" Type="http://schemas.openxmlformats.org/officeDocument/2006/relationships/image" Target="../media/image31.png"/><Relationship Id="rId9" Type="http://schemas.openxmlformats.org/officeDocument/2006/relationships/hyperlink" Target="https://betternurse.org/nurse-strikes/#h-why-are-nurses-striking"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economictimes.indiatimes.com/tech/technology/ola-uber-drivers-go-on-strike-demanding-better-pay-in-tamil-nadu/articleshow/104469826.cms" TargetMode="External"/><Relationship Id="rId3" Type="http://schemas.microsoft.com/office/2007/relationships/hdphoto" Target="../media/hdphoto16.wdp"/><Relationship Id="rId7" Type="http://schemas.microsoft.com/office/2007/relationships/hdphoto" Target="../media/hdphoto14.wdp"/><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1.png"/><Relationship Id="rId5" Type="http://schemas.microsoft.com/office/2007/relationships/hdphoto" Target="../media/hdphoto15.wdp"/><Relationship Id="rId4" Type="http://schemas.openxmlformats.org/officeDocument/2006/relationships/image" Target="../media/image32.png"/><Relationship Id="rId9" Type="http://schemas.openxmlformats.org/officeDocument/2006/relationships/hyperlink" Target="https://asia.nikkei.com/Business/Business-trends/Factory-strikes-flare-up-in-China-as-economic-woes-deepen" TargetMode="External"/></Relationships>
</file>

<file path=ppt/slides/_rels/slide28.xml.rels><?xml version="1.0" encoding="UTF-8" standalone="yes"?>
<Relationships xmlns="http://schemas.openxmlformats.org/package/2006/relationships"><Relationship Id="rId3" Type="http://schemas.microsoft.com/office/2007/relationships/hdphoto" Target="../media/hdphoto16.wdp"/><Relationship Id="rId7" Type="http://schemas.openxmlformats.org/officeDocument/2006/relationships/hyperlink" Target="https://www.channelnewsasia.com/business/us-auto-union-expands-strike-after-gm-profits-top-estimates-3869956" TargetMode="External"/><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hyperlink" Target="https://asia.nikkei.com/Business/Business-trends/Factory-strikes-flare-up-in-China-as-economic-woes-deepen" TargetMode="External"/><Relationship Id="rId5" Type="http://schemas.microsoft.com/office/2007/relationships/hdphoto" Target="../media/hdphoto15.wdp"/><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slide" Target="slide8.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6.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9.png"/><Relationship Id="rId5" Type="http://schemas.microsoft.com/office/2007/relationships/hdphoto" Target="../media/hdphoto4.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40216"/>
        </a:solidFill>
        <a:effectLst/>
      </p:bgPr>
    </p:bg>
    <p:spTree>
      <p:nvGrpSpPr>
        <p:cNvPr id="1" name=""/>
        <p:cNvGrpSpPr/>
        <p:nvPr/>
      </p:nvGrpSpPr>
      <p:grpSpPr>
        <a:xfrm>
          <a:off x="0" y="0"/>
          <a:ext cx="0" cy="0"/>
          <a:chOff x="0" y="0"/>
          <a:chExt cx="0" cy="0"/>
        </a:xfrm>
      </p:grpSpPr>
      <p:pic>
        <p:nvPicPr>
          <p:cNvPr id="11" name="Picture 12" descr="In-depth: Time Consciousness and Discipline in the Industrial Revolution |  SJX Watches">
            <a:extLst>
              <a:ext uri="{FF2B5EF4-FFF2-40B4-BE49-F238E27FC236}">
                <a16:creationId xmlns:a16="http://schemas.microsoft.com/office/drawing/2014/main" id="{10F62312-449C-E544-C842-558B0742DBBD}"/>
              </a:ext>
            </a:extLst>
          </p:cNvPr>
          <p:cNvPicPr>
            <a:picLocks noChangeAspect="1" noChangeArrowheads="1"/>
          </p:cNvPicPr>
          <p:nvPr/>
        </p:nvPicPr>
        <p:blipFill rotWithShape="1">
          <a:blip r:embed="rId2">
            <a:duotone>
              <a:prstClr val="black"/>
              <a:srgbClr val="D9C3A5">
                <a:tint val="50000"/>
                <a:satMod val="180000"/>
              </a:srgbClr>
            </a:duotone>
            <a:alphaModFix amt="10000"/>
            <a:extLst>
              <a:ext uri="{28A0092B-C50C-407E-A947-70E740481C1C}">
                <a14:useLocalDpi xmlns:a14="http://schemas.microsoft.com/office/drawing/2010/main" val="0"/>
              </a:ext>
            </a:extLst>
          </a:blip>
          <a:srcRect l="628" t="8355" r="628" b="8355"/>
          <a:stretch/>
        </p:blipFill>
        <p:spPr bwMode="auto">
          <a:xfrm>
            <a:off x="-91964" y="0"/>
            <a:ext cx="18379964" cy="103387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B2459B-CF97-A4A1-530C-D603F80DC4AD}"/>
              </a:ext>
            </a:extLst>
          </p:cNvPr>
          <p:cNvSpPr txBox="1"/>
          <p:nvPr/>
        </p:nvSpPr>
        <p:spPr>
          <a:xfrm>
            <a:off x="247650" y="425157"/>
            <a:ext cx="10477500" cy="6001643"/>
          </a:xfrm>
          <a:prstGeom prst="rect">
            <a:avLst/>
          </a:prstGeom>
          <a:noFill/>
        </p:spPr>
        <p:txBody>
          <a:bodyPr wrap="square" rtlCol="0">
            <a:spAutoFit/>
          </a:bodyPr>
          <a:lstStyle/>
          <a:p>
            <a:r>
              <a:rPr lang="en-US" sz="9600">
                <a:solidFill>
                  <a:schemeClr val="bg1"/>
                </a:solidFill>
                <a:latin typeface="Roseritta" charset="0"/>
                <a:ea typeface="Lato" panose="020F0502020204030203" pitchFamily="34" charset="0"/>
                <a:cs typeface="Lato" panose="020F0502020204030203" pitchFamily="34" charset="0"/>
              </a:rPr>
              <a:t>Change and development in industrial society </a:t>
            </a:r>
          </a:p>
        </p:txBody>
      </p:sp>
      <p:sp>
        <p:nvSpPr>
          <p:cNvPr id="7" name="TextBox 6">
            <a:extLst>
              <a:ext uri="{FF2B5EF4-FFF2-40B4-BE49-F238E27FC236}">
                <a16:creationId xmlns:a16="http://schemas.microsoft.com/office/drawing/2014/main" id="{DB17FB00-A559-B858-0B20-4C9BFBE5998E}"/>
              </a:ext>
            </a:extLst>
          </p:cNvPr>
          <p:cNvSpPr txBox="1"/>
          <p:nvPr/>
        </p:nvSpPr>
        <p:spPr>
          <a:xfrm>
            <a:off x="228600" y="6987227"/>
            <a:ext cx="5257800" cy="707886"/>
          </a:xfrm>
          <a:prstGeom prst="rect">
            <a:avLst/>
          </a:prstGeom>
          <a:noFill/>
        </p:spPr>
        <p:txBody>
          <a:bodyPr wrap="square" rtlCol="0">
            <a:spAutoFit/>
          </a:bodyPr>
          <a:lstStyle/>
          <a:p>
            <a:r>
              <a:rPr lang="en-US" sz="4000">
                <a:solidFill>
                  <a:schemeClr val="bg1"/>
                </a:solidFill>
                <a:latin typeface="Expo" pitchFamily="50" charset="0"/>
              </a:rPr>
              <a:t>Chapter 5</a:t>
            </a:r>
          </a:p>
        </p:txBody>
      </p:sp>
      <p:sp>
        <p:nvSpPr>
          <p:cNvPr id="10" name="TextBox 9">
            <a:extLst>
              <a:ext uri="{FF2B5EF4-FFF2-40B4-BE49-F238E27FC236}">
                <a16:creationId xmlns:a16="http://schemas.microsoft.com/office/drawing/2014/main" id="{004EB259-5948-A350-DB71-3CFE723473E1}"/>
              </a:ext>
            </a:extLst>
          </p:cNvPr>
          <p:cNvSpPr txBox="1"/>
          <p:nvPr/>
        </p:nvSpPr>
        <p:spPr>
          <a:xfrm>
            <a:off x="-2705100" y="9461733"/>
            <a:ext cx="11430000" cy="400110"/>
          </a:xfrm>
          <a:prstGeom prst="rect">
            <a:avLst/>
          </a:prstGeom>
          <a:noFill/>
        </p:spPr>
        <p:txBody>
          <a:bodyPr wrap="square">
            <a:spAutoFit/>
          </a:bodyPr>
          <a:lstStyle/>
          <a:p>
            <a:pPr algn="r"/>
            <a:r>
              <a:rPr lang="en-US" sz="2000" b="1" spc="300" dirty="0">
                <a:solidFill>
                  <a:schemeClr val="bg1"/>
                </a:solidFill>
                <a:latin typeface="Lato" panose="020F0502020204030203" pitchFamily="34" charset="0"/>
              </a:rPr>
              <a:t>Done by :Maryam, Julianne, </a:t>
            </a:r>
            <a:r>
              <a:rPr lang="en-US" sz="2000" b="1" spc="300" dirty="0" err="1">
                <a:solidFill>
                  <a:schemeClr val="bg1"/>
                </a:solidFill>
                <a:latin typeface="Lato" panose="020F0502020204030203" pitchFamily="34" charset="0"/>
              </a:rPr>
              <a:t>Aayisha</a:t>
            </a:r>
            <a:r>
              <a:rPr lang="en-US" sz="2000" b="1" spc="300" dirty="0">
                <a:solidFill>
                  <a:schemeClr val="bg1"/>
                </a:solidFill>
                <a:latin typeface="Lato" panose="020F0502020204030203" pitchFamily="34" charset="0"/>
              </a:rPr>
              <a:t>, Balkis and Kaysar</a:t>
            </a:r>
          </a:p>
        </p:txBody>
      </p:sp>
      <p:sp>
        <p:nvSpPr>
          <p:cNvPr id="18" name="TextBox 17">
            <a:extLst>
              <a:ext uri="{FF2B5EF4-FFF2-40B4-BE49-F238E27FC236}">
                <a16:creationId xmlns:a16="http://schemas.microsoft.com/office/drawing/2014/main" id="{27A22DAF-1C84-8DEB-BDD6-0D7B7F78C47C}"/>
              </a:ext>
            </a:extLst>
          </p:cNvPr>
          <p:cNvSpPr txBox="1"/>
          <p:nvPr/>
        </p:nvSpPr>
        <p:spPr>
          <a:xfrm>
            <a:off x="2543175" y="5018187"/>
            <a:ext cx="10496550" cy="307777"/>
          </a:xfrm>
          <a:prstGeom prst="rect">
            <a:avLst/>
          </a:prstGeom>
          <a:noFill/>
        </p:spPr>
        <p:txBody>
          <a:bodyPr wrap="square">
            <a:spAutoFit/>
          </a:bodyPr>
          <a:lstStyle/>
          <a:p>
            <a:endParaRPr lang="en-US"/>
          </a:p>
        </p:txBody>
      </p:sp>
      <p:sp>
        <p:nvSpPr>
          <p:cNvPr id="19" name="Google Shape;143;p4">
            <a:extLst>
              <a:ext uri="{FF2B5EF4-FFF2-40B4-BE49-F238E27FC236}">
                <a16:creationId xmlns:a16="http://schemas.microsoft.com/office/drawing/2014/main" id="{13641D9F-7A12-DEDF-D36F-48AC2ADADC3A}"/>
              </a:ext>
            </a:extLst>
          </p:cNvPr>
          <p:cNvSpPr/>
          <p:nvPr/>
        </p:nvSpPr>
        <p:spPr>
          <a:xfrm>
            <a:off x="13563600" y="0"/>
            <a:ext cx="4724400" cy="10262563"/>
          </a:xfrm>
          <a:prstGeom prst="rect">
            <a:avLst/>
          </a:prstGeom>
          <a:solidFill>
            <a:srgbClr val="762424">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 name="Picture 20">
            <a:extLst>
              <a:ext uri="{FF2B5EF4-FFF2-40B4-BE49-F238E27FC236}">
                <a16:creationId xmlns:a16="http://schemas.microsoft.com/office/drawing/2014/main" id="{F64EA23B-1F79-5A5E-77C6-D5BF0D9F289A}"/>
              </a:ext>
            </a:extLst>
          </p:cNvPr>
          <p:cNvPicPr>
            <a:picLocks noChangeAspect="1"/>
          </p:cNvPicPr>
          <p:nvPr/>
        </p:nvPicPr>
        <p:blipFill>
          <a:blip r:embed="rId3">
            <a:extLst>
              <a:ext uri="{BEBA8EAE-BF5A-486C-A8C5-ECC9F3942E4B}">
                <a14:imgProps xmlns:a14="http://schemas.microsoft.com/office/drawing/2010/main">
                  <a14:imgLayer r:embed="rId4">
                    <a14:imgEffect>
                      <a14:artisticMosiaicBubbles/>
                    </a14:imgEffect>
                  </a14:imgLayer>
                </a14:imgProps>
              </a:ext>
            </a:extLst>
          </a:blip>
          <a:stretch>
            <a:fillRect/>
          </a:stretch>
        </p:blipFill>
        <p:spPr>
          <a:xfrm>
            <a:off x="11783640" y="1768251"/>
            <a:ext cx="5361360" cy="6802226"/>
          </a:xfrm>
          <a:prstGeom prst="rect">
            <a:avLst/>
          </a:prstGeom>
          <a:noFill/>
        </p:spPr>
      </p:pic>
      <p:sp>
        <p:nvSpPr>
          <p:cNvPr id="22" name="Rectangle 21">
            <a:extLst>
              <a:ext uri="{FF2B5EF4-FFF2-40B4-BE49-F238E27FC236}">
                <a16:creationId xmlns:a16="http://schemas.microsoft.com/office/drawing/2014/main" id="{99EA265F-97A2-DB57-05FA-39BBA17A88C7}"/>
              </a:ext>
            </a:extLst>
          </p:cNvPr>
          <p:cNvSpPr/>
          <p:nvPr/>
        </p:nvSpPr>
        <p:spPr>
          <a:xfrm>
            <a:off x="11753850" y="1733550"/>
            <a:ext cx="5391150" cy="6838950"/>
          </a:xfrm>
          <a:prstGeom prst="rect">
            <a:avLst/>
          </a:prstGeom>
          <a:solidFill>
            <a:schemeClr val="tx1">
              <a:alpha val="4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7934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510CE2-8654-47FC-0482-0ACC3F9D6064}"/>
              </a:ext>
            </a:extLst>
          </p:cNvPr>
          <p:cNvSpPr txBox="1"/>
          <p:nvPr/>
        </p:nvSpPr>
        <p:spPr>
          <a:xfrm>
            <a:off x="1628775" y="1428750"/>
            <a:ext cx="13735050" cy="1569660"/>
          </a:xfrm>
          <a:prstGeom prst="rect">
            <a:avLst/>
          </a:prstGeom>
          <a:noFill/>
        </p:spPr>
        <p:txBody>
          <a:bodyPr wrap="square" rtlCol="0">
            <a:spAutoFit/>
          </a:bodyPr>
          <a:lstStyle/>
          <a:p>
            <a:r>
              <a:rPr lang="en-US" sz="9600" dirty="0">
                <a:solidFill>
                  <a:schemeClr val="tx1"/>
                </a:solidFill>
                <a:latin typeface="Roseritta" pitchFamily="2" charset="0"/>
              </a:rPr>
              <a:t> Bombay textile strike</a:t>
            </a:r>
          </a:p>
        </p:txBody>
      </p:sp>
      <p:pic>
        <p:nvPicPr>
          <p:cNvPr id="5" name="Picture 4" descr="A cityscape with a river&#10;&#10;Description automatically generated">
            <a:extLst>
              <a:ext uri="{FF2B5EF4-FFF2-40B4-BE49-F238E27FC236}">
                <a16:creationId xmlns:a16="http://schemas.microsoft.com/office/drawing/2014/main" id="{292AD509-35BB-DFE6-B472-D6ADB89719A8}"/>
              </a:ext>
            </a:extLst>
          </p:cNvPr>
          <p:cNvPicPr>
            <a:picLocks noChangeAspect="1"/>
          </p:cNvPicPr>
          <p:nvPr/>
        </p:nvPicPr>
        <p:blipFill rotWithShape="1">
          <a:blip r:embed="rId2">
            <a:alphaModFix amt="38000"/>
          </a:blip>
          <a:srcRect t="5179" b="5179"/>
          <a:stretch/>
        </p:blipFill>
        <p:spPr>
          <a:xfrm>
            <a:off x="-361949" y="-228600"/>
            <a:ext cx="18973799" cy="10763250"/>
          </a:xfrm>
          <a:prstGeom prst="roundRect">
            <a:avLst>
              <a:gd name="adj" fmla="val 8025"/>
            </a:avLst>
          </a:prstGeom>
        </p:spPr>
      </p:pic>
      <p:sp>
        <p:nvSpPr>
          <p:cNvPr id="6" name="TextBox 5">
            <a:extLst>
              <a:ext uri="{FF2B5EF4-FFF2-40B4-BE49-F238E27FC236}">
                <a16:creationId xmlns:a16="http://schemas.microsoft.com/office/drawing/2014/main" id="{30653F4E-FBFD-C14E-F9EA-7CBB39AC0716}"/>
              </a:ext>
            </a:extLst>
          </p:cNvPr>
          <p:cNvSpPr txBox="1"/>
          <p:nvPr/>
        </p:nvSpPr>
        <p:spPr>
          <a:xfrm>
            <a:off x="2514600" y="3398699"/>
            <a:ext cx="13220699" cy="3231654"/>
          </a:xfrm>
          <a:prstGeom prst="rect">
            <a:avLst/>
          </a:prstGeom>
          <a:noFill/>
        </p:spPr>
        <p:txBody>
          <a:bodyPr wrap="square" rtlCol="0">
            <a:spAutoFit/>
          </a:bodyPr>
          <a:lstStyle/>
          <a:p>
            <a:r>
              <a:rPr lang="en-US" sz="5400" spc="4000" dirty="0">
                <a:solidFill>
                  <a:schemeClr val="bg1"/>
                </a:solidFill>
                <a:latin typeface="Didot" panose="02000503000000020003" pitchFamily="2" charset="0"/>
              </a:rPr>
              <a:t>     </a:t>
            </a:r>
            <a:r>
              <a:rPr lang="en-US" sz="5600" kern="1200" spc="4000" dirty="0">
                <a:solidFill>
                  <a:schemeClr val="bg1"/>
                </a:solidFill>
                <a:latin typeface="Didot" panose="02000503000000020003" pitchFamily="2" charset="0"/>
              </a:rPr>
              <a:t>BOMBAY</a:t>
            </a:r>
          </a:p>
          <a:p>
            <a:r>
              <a:rPr lang="en-US" sz="5400" spc="3000" dirty="0">
                <a:solidFill>
                  <a:schemeClr val="bg1"/>
                </a:solidFill>
                <a:latin typeface="Didot" panose="02000503000000020003" pitchFamily="2" charset="0"/>
              </a:rPr>
              <a:t>    </a:t>
            </a:r>
            <a:r>
              <a:rPr lang="en-US" sz="9600" kern="1200" spc="3000" dirty="0">
                <a:solidFill>
                  <a:schemeClr val="bg1"/>
                </a:solidFill>
                <a:latin typeface="Didot" panose="02000503000000020003" pitchFamily="2" charset="0"/>
              </a:rPr>
              <a:t>TEXTILE</a:t>
            </a:r>
            <a:r>
              <a:rPr lang="en-US" sz="5400" spc="3000" dirty="0">
                <a:solidFill>
                  <a:schemeClr val="bg1"/>
                </a:solidFill>
                <a:latin typeface="Didot" panose="02000503000000020003" pitchFamily="2" charset="0"/>
              </a:rPr>
              <a:t> </a:t>
            </a:r>
          </a:p>
          <a:p>
            <a:r>
              <a:rPr lang="en-US" sz="5400" spc="3000" dirty="0">
                <a:solidFill>
                  <a:schemeClr val="bg1"/>
                </a:solidFill>
                <a:latin typeface="Didot" panose="02000503000000020003" pitchFamily="2" charset="0"/>
              </a:rPr>
              <a:t>       </a:t>
            </a:r>
            <a:r>
              <a:rPr lang="en-US" sz="4600" spc="3000" dirty="0">
                <a:solidFill>
                  <a:schemeClr val="bg1"/>
                </a:solidFill>
                <a:latin typeface="Didot" panose="02000503000000020003" pitchFamily="2" charset="0"/>
              </a:rPr>
              <a:t>STRIKE</a:t>
            </a:r>
          </a:p>
        </p:txBody>
      </p:sp>
      <p:sp>
        <p:nvSpPr>
          <p:cNvPr id="2" name="TextBox 1">
            <a:extLst>
              <a:ext uri="{FF2B5EF4-FFF2-40B4-BE49-F238E27FC236}">
                <a16:creationId xmlns:a16="http://schemas.microsoft.com/office/drawing/2014/main" id="{3BDBEFA9-4B9A-42A3-D814-CE79EFEACA4C}"/>
              </a:ext>
            </a:extLst>
          </p:cNvPr>
          <p:cNvSpPr txBox="1"/>
          <p:nvPr/>
        </p:nvSpPr>
        <p:spPr>
          <a:xfrm>
            <a:off x="-10549784" y="2493614"/>
            <a:ext cx="8976073" cy="1508105"/>
          </a:xfrm>
          <a:prstGeom prst="rect">
            <a:avLst/>
          </a:prstGeom>
          <a:noFill/>
        </p:spPr>
        <p:txBody>
          <a:bodyPr wrap="square">
            <a:spAutoFit/>
          </a:bodyPr>
          <a:lstStyle/>
          <a:p>
            <a:r>
              <a:rPr lang="en-US" sz="9200" kern="1200" spc="3000" dirty="0">
                <a:solidFill>
                  <a:schemeClr val="bg1"/>
                </a:solidFill>
                <a:latin typeface="Didot" panose="02000503000000020003" pitchFamily="2" charset="0"/>
              </a:rPr>
              <a:t>IN1982…</a:t>
            </a:r>
            <a:endParaRPr lang="en-US" sz="9200" dirty="0"/>
          </a:p>
        </p:txBody>
      </p:sp>
      <p:sp>
        <p:nvSpPr>
          <p:cNvPr id="4" name="TextBox 3">
            <a:extLst>
              <a:ext uri="{FF2B5EF4-FFF2-40B4-BE49-F238E27FC236}">
                <a16:creationId xmlns:a16="http://schemas.microsoft.com/office/drawing/2014/main" id="{851A449C-BD43-9E1B-5ED5-41C8D640E492}"/>
              </a:ext>
            </a:extLst>
          </p:cNvPr>
          <p:cNvSpPr txBox="1"/>
          <p:nvPr/>
        </p:nvSpPr>
        <p:spPr>
          <a:xfrm>
            <a:off x="-8897525" y="4396636"/>
            <a:ext cx="8488341" cy="4031873"/>
          </a:xfrm>
          <a:prstGeom prst="rect">
            <a:avLst/>
          </a:prstGeom>
          <a:noFill/>
        </p:spPr>
        <p:txBody>
          <a:bodyPr wrap="square" rtlCol="0">
            <a:spAutoFit/>
          </a:bodyPr>
          <a:lstStyle/>
          <a:p>
            <a:r>
              <a:rPr lang="en-US" sz="3200" i="1" dirty="0">
                <a:solidFill>
                  <a:schemeClr val="bg1"/>
                </a:solidFill>
                <a:latin typeface="Didot" panose="02000503000000020003" pitchFamily="2" charset="0"/>
              </a:rPr>
              <a:t>The Bombay Textile strike, which was led by the trade union leader, Dr. Datta Samant lasted for almost two years. </a:t>
            </a:r>
          </a:p>
          <a:p>
            <a:endParaRPr lang="en-US" sz="3200" i="1" dirty="0">
              <a:solidFill>
                <a:schemeClr val="bg1"/>
              </a:solidFill>
              <a:latin typeface="Didot" panose="02000503000000020003" pitchFamily="2" charset="0"/>
            </a:endParaRPr>
          </a:p>
          <a:p>
            <a:r>
              <a:rPr lang="en-US" sz="3200" i="1" dirty="0">
                <a:solidFill>
                  <a:schemeClr val="bg1"/>
                </a:solidFill>
                <a:latin typeface="Didot" panose="02000503000000020003" pitchFamily="2" charset="0"/>
              </a:rPr>
              <a:t>It affected and involved around a quarter of a million workers, who were demanding for better wages and the right to form their own union.</a:t>
            </a:r>
          </a:p>
        </p:txBody>
      </p:sp>
    </p:spTree>
    <p:extLst>
      <p:ext uri="{BB962C8B-B14F-4D97-AF65-F5344CB8AC3E}">
        <p14:creationId xmlns:p14="http://schemas.microsoft.com/office/powerpoint/2010/main" val="2691043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EB0D827-B443-D368-87C6-E4D2EFA702E4}"/>
              </a:ext>
            </a:extLst>
          </p:cNvPr>
          <p:cNvCxnSpPr>
            <a:cxnSpLocks/>
            <a:stCxn id="5" idx="3"/>
          </p:cNvCxnSpPr>
          <p:nvPr/>
        </p:nvCxnSpPr>
        <p:spPr>
          <a:xfrm>
            <a:off x="16617614" y="5143500"/>
            <a:ext cx="18958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cityscape with a river&#10;&#10;Description automatically generated">
            <a:extLst>
              <a:ext uri="{FF2B5EF4-FFF2-40B4-BE49-F238E27FC236}">
                <a16:creationId xmlns:a16="http://schemas.microsoft.com/office/drawing/2014/main" id="{292AD509-35BB-DFE6-B472-D6ADB89719A8}"/>
              </a:ext>
            </a:extLst>
          </p:cNvPr>
          <p:cNvPicPr>
            <a:picLocks noChangeAspect="1"/>
          </p:cNvPicPr>
          <p:nvPr/>
        </p:nvPicPr>
        <p:blipFill rotWithShape="1">
          <a:blip r:embed="rId2">
            <a:alphaModFix amt="73000"/>
          </a:blip>
          <a:srcRect t="5179" b="5179"/>
          <a:stretch/>
        </p:blipFill>
        <p:spPr>
          <a:xfrm>
            <a:off x="9344416" y="3080569"/>
            <a:ext cx="7273198" cy="4125861"/>
          </a:xfrm>
          <a:prstGeom prst="roundRect">
            <a:avLst>
              <a:gd name="adj" fmla="val 8025"/>
            </a:avLst>
          </a:prstGeom>
        </p:spPr>
      </p:pic>
      <p:sp>
        <p:nvSpPr>
          <p:cNvPr id="6" name="TextBox 5">
            <a:extLst>
              <a:ext uri="{FF2B5EF4-FFF2-40B4-BE49-F238E27FC236}">
                <a16:creationId xmlns:a16="http://schemas.microsoft.com/office/drawing/2014/main" id="{30653F4E-FBFD-C14E-F9EA-7CBB39AC0716}"/>
              </a:ext>
            </a:extLst>
          </p:cNvPr>
          <p:cNvSpPr txBox="1"/>
          <p:nvPr/>
        </p:nvSpPr>
        <p:spPr>
          <a:xfrm>
            <a:off x="2514600" y="-6545401"/>
            <a:ext cx="13220699" cy="3231654"/>
          </a:xfrm>
          <a:prstGeom prst="rect">
            <a:avLst/>
          </a:prstGeom>
          <a:noFill/>
        </p:spPr>
        <p:txBody>
          <a:bodyPr wrap="square" rtlCol="0">
            <a:spAutoFit/>
          </a:bodyPr>
          <a:lstStyle/>
          <a:p>
            <a:r>
              <a:rPr lang="en-US" sz="5400" spc="4000" dirty="0">
                <a:solidFill>
                  <a:schemeClr val="bg1"/>
                </a:solidFill>
                <a:latin typeface="Didot" panose="02000503000000020003" pitchFamily="2" charset="0"/>
              </a:rPr>
              <a:t>     </a:t>
            </a:r>
            <a:r>
              <a:rPr lang="en-US" sz="5600" kern="1200" spc="4000" dirty="0">
                <a:solidFill>
                  <a:schemeClr val="bg1"/>
                </a:solidFill>
                <a:latin typeface="Didot" panose="02000503000000020003" pitchFamily="2" charset="0"/>
              </a:rPr>
              <a:t>BOMBAY</a:t>
            </a:r>
          </a:p>
          <a:p>
            <a:r>
              <a:rPr lang="en-US" sz="5400" spc="3000" dirty="0">
                <a:solidFill>
                  <a:schemeClr val="bg1"/>
                </a:solidFill>
                <a:latin typeface="Didot" panose="02000503000000020003" pitchFamily="2" charset="0"/>
              </a:rPr>
              <a:t>    </a:t>
            </a:r>
            <a:r>
              <a:rPr lang="en-US" sz="9600" kern="1200" spc="3000" dirty="0">
                <a:solidFill>
                  <a:schemeClr val="bg1"/>
                </a:solidFill>
                <a:latin typeface="Didot" panose="02000503000000020003" pitchFamily="2" charset="0"/>
              </a:rPr>
              <a:t>TEXTILE</a:t>
            </a:r>
            <a:r>
              <a:rPr lang="en-US" sz="5400" spc="3000" dirty="0">
                <a:solidFill>
                  <a:schemeClr val="bg1"/>
                </a:solidFill>
                <a:latin typeface="Didot" panose="02000503000000020003" pitchFamily="2" charset="0"/>
              </a:rPr>
              <a:t> </a:t>
            </a:r>
          </a:p>
          <a:p>
            <a:r>
              <a:rPr lang="en-US" sz="5400" spc="3000" dirty="0">
                <a:solidFill>
                  <a:schemeClr val="bg1"/>
                </a:solidFill>
                <a:latin typeface="Didot" panose="02000503000000020003" pitchFamily="2" charset="0"/>
              </a:rPr>
              <a:t>       </a:t>
            </a:r>
            <a:r>
              <a:rPr lang="en-US" sz="4600" spc="3000" dirty="0">
                <a:solidFill>
                  <a:schemeClr val="bg1"/>
                </a:solidFill>
                <a:latin typeface="Didot" panose="02000503000000020003" pitchFamily="2" charset="0"/>
              </a:rPr>
              <a:t>STRIKE</a:t>
            </a:r>
          </a:p>
        </p:txBody>
      </p:sp>
      <p:sp>
        <p:nvSpPr>
          <p:cNvPr id="4" name="TextBox 3">
            <a:extLst>
              <a:ext uri="{FF2B5EF4-FFF2-40B4-BE49-F238E27FC236}">
                <a16:creationId xmlns:a16="http://schemas.microsoft.com/office/drawing/2014/main" id="{54BE9EFF-CE3C-B812-3A50-5376F1BD689C}"/>
              </a:ext>
            </a:extLst>
          </p:cNvPr>
          <p:cNvSpPr txBox="1"/>
          <p:nvPr/>
        </p:nvSpPr>
        <p:spPr>
          <a:xfrm>
            <a:off x="1261216" y="2493614"/>
            <a:ext cx="8976073" cy="1508105"/>
          </a:xfrm>
          <a:prstGeom prst="rect">
            <a:avLst/>
          </a:prstGeom>
          <a:noFill/>
        </p:spPr>
        <p:txBody>
          <a:bodyPr wrap="square">
            <a:spAutoFit/>
          </a:bodyPr>
          <a:lstStyle/>
          <a:p>
            <a:r>
              <a:rPr lang="en-US" sz="9200" kern="1200" spc="3000" dirty="0">
                <a:solidFill>
                  <a:schemeClr val="bg1"/>
                </a:solidFill>
                <a:latin typeface="Didot" panose="02000503000000020003" pitchFamily="2" charset="0"/>
              </a:rPr>
              <a:t>IN1982…</a:t>
            </a:r>
            <a:endParaRPr lang="en-US" sz="9200" dirty="0"/>
          </a:p>
        </p:txBody>
      </p:sp>
      <p:sp>
        <p:nvSpPr>
          <p:cNvPr id="2" name="TextBox 1">
            <a:extLst>
              <a:ext uri="{FF2B5EF4-FFF2-40B4-BE49-F238E27FC236}">
                <a16:creationId xmlns:a16="http://schemas.microsoft.com/office/drawing/2014/main" id="{C14E3992-C586-38F0-FD3B-867F4B1E4D48}"/>
              </a:ext>
            </a:extLst>
          </p:cNvPr>
          <p:cNvSpPr txBox="1"/>
          <p:nvPr/>
        </p:nvSpPr>
        <p:spPr>
          <a:xfrm>
            <a:off x="856075" y="4396636"/>
            <a:ext cx="8488341" cy="4031873"/>
          </a:xfrm>
          <a:prstGeom prst="rect">
            <a:avLst/>
          </a:prstGeom>
          <a:noFill/>
        </p:spPr>
        <p:txBody>
          <a:bodyPr wrap="square" rtlCol="0">
            <a:spAutoFit/>
          </a:bodyPr>
          <a:lstStyle/>
          <a:p>
            <a:r>
              <a:rPr lang="en-US" sz="3200" i="1" dirty="0">
                <a:solidFill>
                  <a:schemeClr val="bg1"/>
                </a:solidFill>
                <a:latin typeface="Didot" panose="02000503000000020003" pitchFamily="2" charset="0"/>
              </a:rPr>
              <a:t>The Bombay Textile strike, which was led by the trade union leader, Dr. Datta Samant lasted for almost two years. </a:t>
            </a:r>
          </a:p>
          <a:p>
            <a:endParaRPr lang="en-US" sz="3200" i="1" dirty="0">
              <a:solidFill>
                <a:schemeClr val="bg1"/>
              </a:solidFill>
              <a:latin typeface="Didot" panose="02000503000000020003" pitchFamily="2" charset="0"/>
            </a:endParaRPr>
          </a:p>
          <a:p>
            <a:r>
              <a:rPr lang="en-US" sz="3200" i="1" dirty="0">
                <a:solidFill>
                  <a:schemeClr val="bg1"/>
                </a:solidFill>
                <a:latin typeface="Didot" panose="02000503000000020003" pitchFamily="2" charset="0"/>
              </a:rPr>
              <a:t>It affected and involved around a quarter of a million workers, who were demanding for better wages and the right to form their own union.</a:t>
            </a:r>
          </a:p>
        </p:txBody>
      </p:sp>
      <p:pic>
        <p:nvPicPr>
          <p:cNvPr id="9" name="Picture 4" descr="Ambedkar and the Bombay Textile Workers | by Dalit History Month | Medium">
            <a:extLst>
              <a:ext uri="{FF2B5EF4-FFF2-40B4-BE49-F238E27FC236}">
                <a16:creationId xmlns:a16="http://schemas.microsoft.com/office/drawing/2014/main" id="{ED4233EF-0D90-E580-DC87-F3AD1DFF475A}"/>
              </a:ext>
            </a:extLst>
          </p:cNvPr>
          <p:cNvPicPr>
            <a:picLocks noChangeAspect="1" noChangeArrowheads="1"/>
          </p:cNvPicPr>
          <p:nvPr/>
        </p:nvPicPr>
        <p:blipFill rotWithShape="1">
          <a:blip r:embed="rId3">
            <a:alphaModFix amt="46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t="14375" b="8102"/>
          <a:stretch/>
        </p:blipFill>
        <p:spPr bwMode="auto">
          <a:xfrm>
            <a:off x="18554700" y="0"/>
            <a:ext cx="18288000" cy="10286999"/>
          </a:xfrm>
          <a:prstGeom prst="rect">
            <a:avLst/>
          </a:prstGeom>
          <a:noFill/>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CCDFA9E-D721-E4B3-3D79-6A1171865F73}"/>
              </a:ext>
            </a:extLst>
          </p:cNvPr>
          <p:cNvSpPr txBox="1"/>
          <p:nvPr/>
        </p:nvSpPr>
        <p:spPr>
          <a:xfrm>
            <a:off x="31984043" y="5704341"/>
            <a:ext cx="11335657" cy="3477875"/>
          </a:xfrm>
          <a:prstGeom prst="rect">
            <a:avLst/>
          </a:prstGeom>
          <a:noFill/>
        </p:spPr>
        <p:txBody>
          <a:bodyPr wrap="square" rtlCol="0">
            <a:spAutoFit/>
          </a:bodyPr>
          <a:lstStyle/>
          <a:p>
            <a:r>
              <a:rPr lang="en-US" sz="4400" i="1" dirty="0">
                <a:solidFill>
                  <a:schemeClr val="bg1"/>
                </a:solidFill>
                <a:latin typeface="Didot" panose="02000503000000020003" pitchFamily="2" charset="0"/>
              </a:rPr>
              <a:t>According to the </a:t>
            </a:r>
            <a:r>
              <a:rPr lang="en-US" sz="4400" i="1" dirty="0">
                <a:solidFill>
                  <a:schemeClr val="accent6">
                    <a:lumMod val="60000"/>
                    <a:lumOff val="40000"/>
                  </a:schemeClr>
                </a:solidFill>
                <a:latin typeface="Didot" panose="02000503000000020003" pitchFamily="2" charset="0"/>
              </a:rPr>
              <a:t>Bombay Industrial Relations Act (BIRA), </a:t>
            </a:r>
            <a:r>
              <a:rPr lang="en-US" sz="4400" i="1" dirty="0">
                <a:solidFill>
                  <a:schemeClr val="bg1"/>
                </a:solidFill>
                <a:latin typeface="Didot" panose="02000503000000020003" pitchFamily="2" charset="0"/>
              </a:rPr>
              <a:t>a union had to be ‘approved’ and the only way it could be ‘approved’ was if it gave up the idea of strikes.</a:t>
            </a:r>
          </a:p>
        </p:txBody>
      </p:sp>
      <p:pic>
        <p:nvPicPr>
          <p:cNvPr id="11" name="Picture 10" descr="A group of people holding signs&#10;&#10;Description automatically generated">
            <a:extLst>
              <a:ext uri="{FF2B5EF4-FFF2-40B4-BE49-F238E27FC236}">
                <a16:creationId xmlns:a16="http://schemas.microsoft.com/office/drawing/2014/main" id="{BB07066D-43F2-036F-B5CC-A3CCCFC71A89}"/>
              </a:ext>
            </a:extLst>
          </p:cNvPr>
          <p:cNvPicPr>
            <a:picLocks noChangeAspect="1"/>
          </p:cNvPicPr>
          <p:nvPr/>
        </p:nvPicPr>
        <p:blipFill>
          <a:blip r:embed="rId5"/>
          <a:stretch>
            <a:fillRect/>
          </a:stretch>
        </p:blipFill>
        <p:spPr>
          <a:xfrm>
            <a:off x="-14268914" y="8428509"/>
            <a:ext cx="21932568" cy="12337070"/>
          </a:xfrm>
          <a:prstGeom prst="rect">
            <a:avLst/>
          </a:prstGeom>
        </p:spPr>
      </p:pic>
    </p:spTree>
    <p:extLst>
      <p:ext uri="{BB962C8B-B14F-4D97-AF65-F5344CB8AC3E}">
        <p14:creationId xmlns:p14="http://schemas.microsoft.com/office/powerpoint/2010/main" val="612632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Ambedkar and the Bombay Textile Workers | by Dalit History Month | Medium">
            <a:extLst>
              <a:ext uri="{FF2B5EF4-FFF2-40B4-BE49-F238E27FC236}">
                <a16:creationId xmlns:a16="http://schemas.microsoft.com/office/drawing/2014/main" id="{953F3D9A-D968-C159-CC3D-B50B668D5211}"/>
              </a:ext>
            </a:extLst>
          </p:cNvPr>
          <p:cNvPicPr>
            <a:picLocks noChangeAspect="1" noChangeArrowheads="1"/>
          </p:cNvPicPr>
          <p:nvPr/>
        </p:nvPicPr>
        <p:blipFill rotWithShape="1">
          <a:blip r:embed="rId2">
            <a:alphaModFix amt="46000"/>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t="14375" b="8102"/>
          <a:stretch/>
        </p:blipFill>
        <p:spPr bwMode="auto">
          <a:xfrm>
            <a:off x="0" y="0"/>
            <a:ext cx="18288000" cy="10286999"/>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8EB0D827-B443-D368-87C6-E4D2EFA702E4}"/>
              </a:ext>
            </a:extLst>
          </p:cNvPr>
          <p:cNvCxnSpPr>
            <a:cxnSpLocks/>
          </p:cNvCxnSpPr>
          <p:nvPr/>
        </p:nvCxnSpPr>
        <p:spPr>
          <a:xfrm>
            <a:off x="-324465" y="5143500"/>
            <a:ext cx="71697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cityscape with a river&#10;&#10;Description automatically generated">
            <a:extLst>
              <a:ext uri="{FF2B5EF4-FFF2-40B4-BE49-F238E27FC236}">
                <a16:creationId xmlns:a16="http://schemas.microsoft.com/office/drawing/2014/main" id="{292AD509-35BB-DFE6-B472-D6ADB89719A8}"/>
              </a:ext>
            </a:extLst>
          </p:cNvPr>
          <p:cNvPicPr>
            <a:picLocks noChangeAspect="1"/>
          </p:cNvPicPr>
          <p:nvPr/>
        </p:nvPicPr>
        <p:blipFill rotWithShape="1">
          <a:blip r:embed="rId4">
            <a:alphaModFix amt="73000"/>
          </a:blip>
          <a:srcRect t="5179" b="5179"/>
          <a:stretch/>
        </p:blipFill>
        <p:spPr>
          <a:xfrm>
            <a:off x="-9499111" y="3080569"/>
            <a:ext cx="7273198" cy="4125861"/>
          </a:xfrm>
          <a:prstGeom prst="roundRect">
            <a:avLst>
              <a:gd name="adj" fmla="val 8025"/>
            </a:avLst>
          </a:prstGeom>
        </p:spPr>
      </p:pic>
      <p:sp>
        <p:nvSpPr>
          <p:cNvPr id="4" name="TextBox 3">
            <a:extLst>
              <a:ext uri="{FF2B5EF4-FFF2-40B4-BE49-F238E27FC236}">
                <a16:creationId xmlns:a16="http://schemas.microsoft.com/office/drawing/2014/main" id="{54BE9EFF-CE3C-B812-3A50-5376F1BD689C}"/>
              </a:ext>
            </a:extLst>
          </p:cNvPr>
          <p:cNvSpPr txBox="1"/>
          <p:nvPr/>
        </p:nvSpPr>
        <p:spPr>
          <a:xfrm>
            <a:off x="-18271798" y="2493614"/>
            <a:ext cx="8976073" cy="1508105"/>
          </a:xfrm>
          <a:prstGeom prst="rect">
            <a:avLst/>
          </a:prstGeom>
          <a:noFill/>
        </p:spPr>
        <p:txBody>
          <a:bodyPr wrap="square">
            <a:spAutoFit/>
          </a:bodyPr>
          <a:lstStyle/>
          <a:p>
            <a:r>
              <a:rPr lang="en-US" sz="9200" kern="1200" spc="3000" dirty="0">
                <a:solidFill>
                  <a:schemeClr val="bg1"/>
                </a:solidFill>
                <a:latin typeface="Didot" panose="02000503000000020003" pitchFamily="2" charset="0"/>
              </a:rPr>
              <a:t>IN1982…</a:t>
            </a:r>
            <a:endParaRPr lang="en-US" sz="9200" dirty="0"/>
          </a:p>
        </p:txBody>
      </p:sp>
      <p:sp>
        <p:nvSpPr>
          <p:cNvPr id="2" name="TextBox 1">
            <a:extLst>
              <a:ext uri="{FF2B5EF4-FFF2-40B4-BE49-F238E27FC236}">
                <a16:creationId xmlns:a16="http://schemas.microsoft.com/office/drawing/2014/main" id="{C14E3992-C586-38F0-FD3B-867F4B1E4D48}"/>
              </a:ext>
            </a:extLst>
          </p:cNvPr>
          <p:cNvSpPr txBox="1"/>
          <p:nvPr/>
        </p:nvSpPr>
        <p:spPr>
          <a:xfrm>
            <a:off x="-18676939" y="4396636"/>
            <a:ext cx="8488341" cy="4031873"/>
          </a:xfrm>
          <a:prstGeom prst="rect">
            <a:avLst/>
          </a:prstGeom>
          <a:noFill/>
        </p:spPr>
        <p:txBody>
          <a:bodyPr wrap="square" rtlCol="0">
            <a:spAutoFit/>
          </a:bodyPr>
          <a:lstStyle/>
          <a:p>
            <a:r>
              <a:rPr lang="en-US" sz="3200" i="1" dirty="0">
                <a:solidFill>
                  <a:schemeClr val="bg1"/>
                </a:solidFill>
                <a:latin typeface="Didot" panose="02000503000000020003" pitchFamily="2" charset="0"/>
              </a:rPr>
              <a:t>The Bombay Textile strike, which was led by the trade union leader, Dr. Datta Samant lasted for almost two years. </a:t>
            </a:r>
          </a:p>
          <a:p>
            <a:endParaRPr lang="en-US" sz="3200" i="1" dirty="0">
              <a:solidFill>
                <a:schemeClr val="bg1"/>
              </a:solidFill>
              <a:latin typeface="Didot" panose="02000503000000020003" pitchFamily="2" charset="0"/>
            </a:endParaRPr>
          </a:p>
          <a:p>
            <a:r>
              <a:rPr lang="en-US" sz="3200" i="1" dirty="0">
                <a:solidFill>
                  <a:schemeClr val="bg1"/>
                </a:solidFill>
                <a:latin typeface="Didot" panose="02000503000000020003" pitchFamily="2" charset="0"/>
              </a:rPr>
              <a:t>It affected and involved around a quarter of a million workers, who were demanding for better wages and the right to form their own union.</a:t>
            </a:r>
          </a:p>
        </p:txBody>
      </p:sp>
      <p:sp>
        <p:nvSpPr>
          <p:cNvPr id="22" name="TextBox 21">
            <a:extLst>
              <a:ext uri="{FF2B5EF4-FFF2-40B4-BE49-F238E27FC236}">
                <a16:creationId xmlns:a16="http://schemas.microsoft.com/office/drawing/2014/main" id="{70009900-BF38-F608-7A72-DDE957206CBB}"/>
              </a:ext>
            </a:extLst>
          </p:cNvPr>
          <p:cNvSpPr txBox="1"/>
          <p:nvPr/>
        </p:nvSpPr>
        <p:spPr>
          <a:xfrm>
            <a:off x="6952343" y="5704341"/>
            <a:ext cx="11335657" cy="3477875"/>
          </a:xfrm>
          <a:prstGeom prst="rect">
            <a:avLst/>
          </a:prstGeom>
          <a:noFill/>
        </p:spPr>
        <p:txBody>
          <a:bodyPr wrap="square" rtlCol="0">
            <a:spAutoFit/>
          </a:bodyPr>
          <a:lstStyle/>
          <a:p>
            <a:r>
              <a:rPr lang="en-US" sz="4400" i="1" dirty="0">
                <a:solidFill>
                  <a:schemeClr val="bg1"/>
                </a:solidFill>
                <a:latin typeface="Didot" panose="02000503000000020003" pitchFamily="2" charset="0"/>
              </a:rPr>
              <a:t>According to the </a:t>
            </a:r>
            <a:r>
              <a:rPr lang="en-US" sz="4400" i="1" dirty="0">
                <a:solidFill>
                  <a:schemeClr val="accent6">
                    <a:lumMod val="60000"/>
                    <a:lumOff val="40000"/>
                  </a:schemeClr>
                </a:solidFill>
                <a:latin typeface="Didot" panose="02000503000000020003" pitchFamily="2" charset="0"/>
              </a:rPr>
              <a:t>Bombay Industrial Relations Act (BIRA), </a:t>
            </a:r>
            <a:r>
              <a:rPr lang="en-US" sz="4400" i="1" dirty="0">
                <a:solidFill>
                  <a:schemeClr val="bg1"/>
                </a:solidFill>
                <a:latin typeface="Didot" panose="02000503000000020003" pitchFamily="2" charset="0"/>
              </a:rPr>
              <a:t>a union had to be ‘approved’ and the only way it could be ‘approved’ was if it gave up the idea of strikes.</a:t>
            </a:r>
          </a:p>
        </p:txBody>
      </p:sp>
      <p:pic>
        <p:nvPicPr>
          <p:cNvPr id="26" name="Picture 25" descr="A group of people holding signs&#10;&#10;Description automatically generated">
            <a:extLst>
              <a:ext uri="{FF2B5EF4-FFF2-40B4-BE49-F238E27FC236}">
                <a16:creationId xmlns:a16="http://schemas.microsoft.com/office/drawing/2014/main" id="{91CBBBD9-486B-A892-1B95-6B3A70BE9C57}"/>
              </a:ext>
            </a:extLst>
          </p:cNvPr>
          <p:cNvPicPr>
            <a:picLocks noChangeAspect="1"/>
          </p:cNvPicPr>
          <p:nvPr/>
        </p:nvPicPr>
        <p:blipFill>
          <a:blip r:embed="rId5"/>
          <a:stretch>
            <a:fillRect/>
          </a:stretch>
        </p:blipFill>
        <p:spPr>
          <a:xfrm>
            <a:off x="-6239854" y="-2812070"/>
            <a:ext cx="21932568" cy="12337070"/>
          </a:xfrm>
          <a:prstGeom prst="rect">
            <a:avLst/>
          </a:prstGeom>
        </p:spPr>
      </p:pic>
      <p:sp>
        <p:nvSpPr>
          <p:cNvPr id="29" name="TextBox 28">
            <a:extLst>
              <a:ext uri="{FF2B5EF4-FFF2-40B4-BE49-F238E27FC236}">
                <a16:creationId xmlns:a16="http://schemas.microsoft.com/office/drawing/2014/main" id="{09BAA671-E947-FFBE-D004-EB7923A19ABA}"/>
              </a:ext>
            </a:extLst>
          </p:cNvPr>
          <p:cNvSpPr txBox="1"/>
          <p:nvPr/>
        </p:nvSpPr>
        <p:spPr>
          <a:xfrm>
            <a:off x="0" y="-3333497"/>
            <a:ext cx="11633200" cy="1523494"/>
          </a:xfrm>
          <a:prstGeom prst="rect">
            <a:avLst/>
          </a:prstGeom>
          <a:noFill/>
        </p:spPr>
        <p:txBody>
          <a:bodyPr wrap="square" rtlCol="0">
            <a:spAutoFit/>
          </a:bodyPr>
          <a:lstStyle/>
          <a:p>
            <a:r>
              <a:rPr lang="en-US" sz="5400" dirty="0">
                <a:solidFill>
                  <a:schemeClr val="bg1"/>
                </a:solidFill>
                <a:latin typeface="Didot" panose="02000503000000020003" pitchFamily="2" charset="0"/>
              </a:rPr>
              <a:t>      </a:t>
            </a:r>
            <a:r>
              <a:rPr lang="en-US" sz="3600" dirty="0">
                <a:solidFill>
                  <a:srgbClr val="77FFE4"/>
                </a:solidFill>
                <a:latin typeface="Perandory" pitchFamily="50" charset="0"/>
              </a:rPr>
              <a:t>Congress-led </a:t>
            </a:r>
            <a:r>
              <a:rPr lang="en-US" sz="3600" dirty="0" err="1">
                <a:solidFill>
                  <a:srgbClr val="77FFE4"/>
                </a:solidFill>
                <a:latin typeface="Perandory" pitchFamily="50" charset="0"/>
              </a:rPr>
              <a:t>Rashtriya</a:t>
            </a:r>
            <a:r>
              <a:rPr lang="en-US" sz="3600" dirty="0">
                <a:solidFill>
                  <a:srgbClr val="77FFE4"/>
                </a:solidFill>
                <a:latin typeface="Perandory" pitchFamily="50" charset="0"/>
              </a:rPr>
              <a:t> Mill Mazdoor Sangh</a:t>
            </a:r>
          </a:p>
          <a:p>
            <a:r>
              <a:rPr lang="en-US" sz="3600" i="1" dirty="0">
                <a:solidFill>
                  <a:srgbClr val="77FFE4"/>
                </a:solidFill>
                <a:latin typeface="Perandory" pitchFamily="50" charset="0"/>
              </a:rPr>
              <a:t>                                   </a:t>
            </a:r>
            <a:r>
              <a:rPr lang="en-US" sz="3600" dirty="0">
                <a:solidFill>
                  <a:srgbClr val="77FFE4"/>
                </a:solidFill>
                <a:latin typeface="Perandory" pitchFamily="50" charset="0"/>
              </a:rPr>
              <a:t>(RMMS)</a:t>
            </a:r>
          </a:p>
        </p:txBody>
      </p:sp>
      <p:pic>
        <p:nvPicPr>
          <p:cNvPr id="30" name="Picture 4">
            <a:extLst>
              <a:ext uri="{FF2B5EF4-FFF2-40B4-BE49-F238E27FC236}">
                <a16:creationId xmlns:a16="http://schemas.microsoft.com/office/drawing/2014/main" id="{E15BB2FA-7063-E91C-1492-6E977FB36A2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rcRect t="-33102" b="-45240"/>
          <a:stretch/>
        </p:blipFill>
        <p:spPr bwMode="auto">
          <a:xfrm>
            <a:off x="20669743" y="1789798"/>
            <a:ext cx="8550966" cy="800879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4346E19E-987C-69BF-EFCE-6E9C62D77787}"/>
              </a:ext>
            </a:extLst>
          </p:cNvPr>
          <p:cNvSpPr/>
          <p:nvPr/>
        </p:nvSpPr>
        <p:spPr>
          <a:xfrm>
            <a:off x="30497552" y="0"/>
            <a:ext cx="7183348" cy="10286618"/>
          </a:xfrm>
          <a:prstGeom prst="rect">
            <a:avLst/>
          </a:prstGeom>
          <a:solidFill>
            <a:schemeClr val="tx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160D256-5EF8-C7EF-635D-513F6923219C}"/>
              </a:ext>
            </a:extLst>
          </p:cNvPr>
          <p:cNvSpPr txBox="1"/>
          <p:nvPr/>
        </p:nvSpPr>
        <p:spPr>
          <a:xfrm>
            <a:off x="12914001" y="-3201456"/>
            <a:ext cx="5557425" cy="1969770"/>
          </a:xfrm>
          <a:prstGeom prst="rect">
            <a:avLst/>
          </a:prstGeom>
          <a:noFill/>
        </p:spPr>
        <p:txBody>
          <a:bodyPr wrap="square" rtlCol="0">
            <a:spAutoFit/>
          </a:bodyPr>
          <a:lstStyle/>
          <a:p>
            <a:pPr marL="457200" indent="-457200">
              <a:buFont typeface="Arial" panose="020B0604020202020204" pitchFamily="34" charset="0"/>
              <a:buChar char="•"/>
            </a:pPr>
            <a:r>
              <a:rPr lang="en-US" sz="3000" i="1" dirty="0">
                <a:solidFill>
                  <a:schemeClr val="bg1"/>
                </a:solidFill>
                <a:latin typeface="Lato" panose="020F0502020204030203" pitchFamily="34" charset="0"/>
              </a:rPr>
              <a:t>Was the only approved union and it helped to break the strike by bringing in other workers.</a:t>
            </a:r>
          </a:p>
          <a:p>
            <a:endParaRPr lang="en-US" sz="3200" i="1" dirty="0">
              <a:solidFill>
                <a:schemeClr val="bg1"/>
              </a:solidFill>
              <a:latin typeface="Didot" panose="02000503000000020003" pitchFamily="2" charset="0"/>
            </a:endParaRPr>
          </a:p>
        </p:txBody>
      </p:sp>
      <p:sp>
        <p:nvSpPr>
          <p:cNvPr id="33" name="TextBox 32">
            <a:extLst>
              <a:ext uri="{FF2B5EF4-FFF2-40B4-BE49-F238E27FC236}">
                <a16:creationId xmlns:a16="http://schemas.microsoft.com/office/drawing/2014/main" id="{FEB51988-E1AD-8256-8368-37A55934C309}"/>
              </a:ext>
            </a:extLst>
          </p:cNvPr>
          <p:cNvSpPr txBox="1"/>
          <p:nvPr/>
        </p:nvSpPr>
        <p:spPr>
          <a:xfrm>
            <a:off x="37991709" y="3548737"/>
            <a:ext cx="6245678" cy="5493812"/>
          </a:xfrm>
          <a:prstGeom prst="rect">
            <a:avLst/>
          </a:prstGeom>
          <a:noFill/>
        </p:spPr>
        <p:txBody>
          <a:bodyPr wrap="square" rtlCol="0">
            <a:spAutoFit/>
          </a:bodyPr>
          <a:lstStyle/>
          <a:p>
            <a:pPr marL="457200" indent="-457200">
              <a:buFont typeface="Arial" panose="020B0604020202020204" pitchFamily="34" charset="0"/>
              <a:buChar char="•"/>
            </a:pPr>
            <a:r>
              <a:rPr lang="en-US" sz="2900" i="1" dirty="0">
                <a:solidFill>
                  <a:schemeClr val="bg1"/>
                </a:solidFill>
                <a:latin typeface="Lato" panose="020F0502020204030203" pitchFamily="34" charset="0"/>
              </a:rPr>
              <a:t>Despite their efforts, the Government didn’t respond to the worker’s demands. Slowly after two years, many workers were desperate for work and returned to their jobs but nearly one lakh of them lost their jobs and either went back to their villages or found casual labor. Some moved to smaller towns like Bhiwandi, Malegaon, and Ichalkaranji to work in the power loom sector. </a:t>
            </a:r>
          </a:p>
          <a:p>
            <a:endParaRPr lang="en-US" sz="3200" i="1" dirty="0">
              <a:solidFill>
                <a:schemeClr val="bg1"/>
              </a:solidFill>
              <a:latin typeface="Didot" panose="02000503000000020003" pitchFamily="2" charset="0"/>
            </a:endParaRPr>
          </a:p>
        </p:txBody>
      </p:sp>
    </p:spTree>
    <p:extLst>
      <p:ext uri="{BB962C8B-B14F-4D97-AF65-F5344CB8AC3E}">
        <p14:creationId xmlns:p14="http://schemas.microsoft.com/office/powerpoint/2010/main" val="1462688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4" descr="Ambedkar and the Bombay Textile Workers | by Dalit History Month | Medium">
            <a:extLst>
              <a:ext uri="{FF2B5EF4-FFF2-40B4-BE49-F238E27FC236}">
                <a16:creationId xmlns:a16="http://schemas.microsoft.com/office/drawing/2014/main" id="{6867019F-3612-A1BD-831A-96EC792D5E09}"/>
              </a:ext>
            </a:extLst>
          </p:cNvPr>
          <p:cNvPicPr>
            <a:picLocks noChangeAspect="1" noChangeArrowheads="1"/>
          </p:cNvPicPr>
          <p:nvPr/>
        </p:nvPicPr>
        <p:blipFill rotWithShape="1">
          <a:blip r:embed="rId2">
            <a:alphaModFix amt="46000"/>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t="14375" b="8102"/>
          <a:stretch/>
        </p:blipFill>
        <p:spPr bwMode="auto">
          <a:xfrm>
            <a:off x="-19659600" y="0"/>
            <a:ext cx="18288000" cy="1028699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72143E9A-B96A-2A25-8065-A3343ECADEA8}"/>
              </a:ext>
            </a:extLst>
          </p:cNvPr>
          <p:cNvPicPr>
            <a:picLocks noChangeAspect="1" noChangeArrowheads="1"/>
          </p:cNvPicPr>
          <p:nvPr/>
        </p:nvPicPr>
        <p:blipFill rotWithShape="1">
          <a:blip r:embed="rId4">
            <a:alphaModFix amt="53000"/>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6845" t="28480" r="41541" b="28480"/>
          <a:stretch/>
        </p:blipFill>
        <p:spPr bwMode="auto">
          <a:xfrm>
            <a:off x="0" y="1173423"/>
            <a:ext cx="18288000" cy="800879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8EB0D827-B443-D368-87C6-E4D2EFA702E4}"/>
              </a:ext>
            </a:extLst>
          </p:cNvPr>
          <p:cNvCxnSpPr>
            <a:cxnSpLocks/>
          </p:cNvCxnSpPr>
          <p:nvPr/>
        </p:nvCxnSpPr>
        <p:spPr>
          <a:xfrm>
            <a:off x="-19386762" y="5143500"/>
            <a:ext cx="71697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653F4E-FBFD-C14E-F9EA-7CBB39AC0716}"/>
              </a:ext>
            </a:extLst>
          </p:cNvPr>
          <p:cNvSpPr txBox="1"/>
          <p:nvPr/>
        </p:nvSpPr>
        <p:spPr>
          <a:xfrm>
            <a:off x="2514600" y="-6545401"/>
            <a:ext cx="13220699" cy="3231654"/>
          </a:xfrm>
          <a:prstGeom prst="rect">
            <a:avLst/>
          </a:prstGeom>
          <a:noFill/>
        </p:spPr>
        <p:txBody>
          <a:bodyPr wrap="square" rtlCol="0">
            <a:spAutoFit/>
          </a:bodyPr>
          <a:lstStyle/>
          <a:p>
            <a:r>
              <a:rPr lang="en-US" sz="5400" spc="4000" dirty="0">
                <a:solidFill>
                  <a:schemeClr val="bg1"/>
                </a:solidFill>
                <a:latin typeface="Didot" panose="02000503000000020003" pitchFamily="2" charset="0"/>
              </a:rPr>
              <a:t>     </a:t>
            </a:r>
            <a:r>
              <a:rPr lang="en-US" sz="5600" kern="1200" spc="4000" dirty="0">
                <a:solidFill>
                  <a:schemeClr val="bg1"/>
                </a:solidFill>
                <a:latin typeface="Didot" panose="02000503000000020003" pitchFamily="2" charset="0"/>
              </a:rPr>
              <a:t>BOMBAY</a:t>
            </a:r>
          </a:p>
          <a:p>
            <a:r>
              <a:rPr lang="en-US" sz="5400" spc="3000" dirty="0">
                <a:solidFill>
                  <a:schemeClr val="bg1"/>
                </a:solidFill>
                <a:latin typeface="Didot" panose="02000503000000020003" pitchFamily="2" charset="0"/>
              </a:rPr>
              <a:t>    </a:t>
            </a:r>
            <a:r>
              <a:rPr lang="en-US" sz="9600" kern="1200" spc="3000" dirty="0">
                <a:solidFill>
                  <a:schemeClr val="bg1"/>
                </a:solidFill>
                <a:latin typeface="Didot" panose="02000503000000020003" pitchFamily="2" charset="0"/>
              </a:rPr>
              <a:t>TEXTILE</a:t>
            </a:r>
            <a:r>
              <a:rPr lang="en-US" sz="5400" spc="3000" dirty="0">
                <a:solidFill>
                  <a:schemeClr val="bg1"/>
                </a:solidFill>
                <a:latin typeface="Didot" panose="02000503000000020003" pitchFamily="2" charset="0"/>
              </a:rPr>
              <a:t> </a:t>
            </a:r>
          </a:p>
          <a:p>
            <a:r>
              <a:rPr lang="en-US" sz="5400" spc="3000" dirty="0">
                <a:solidFill>
                  <a:schemeClr val="bg1"/>
                </a:solidFill>
                <a:latin typeface="Didot" panose="02000503000000020003" pitchFamily="2" charset="0"/>
              </a:rPr>
              <a:t>       </a:t>
            </a:r>
            <a:r>
              <a:rPr lang="en-US" sz="4600" spc="3000" dirty="0">
                <a:solidFill>
                  <a:schemeClr val="bg1"/>
                </a:solidFill>
                <a:latin typeface="Didot" panose="02000503000000020003" pitchFamily="2" charset="0"/>
              </a:rPr>
              <a:t>STRIKE</a:t>
            </a:r>
          </a:p>
        </p:txBody>
      </p:sp>
      <p:sp>
        <p:nvSpPr>
          <p:cNvPr id="22" name="TextBox 21">
            <a:extLst>
              <a:ext uri="{FF2B5EF4-FFF2-40B4-BE49-F238E27FC236}">
                <a16:creationId xmlns:a16="http://schemas.microsoft.com/office/drawing/2014/main" id="{70009900-BF38-F608-7A72-DDE957206CBB}"/>
              </a:ext>
            </a:extLst>
          </p:cNvPr>
          <p:cNvSpPr txBox="1"/>
          <p:nvPr/>
        </p:nvSpPr>
        <p:spPr>
          <a:xfrm>
            <a:off x="-11601142" y="5704341"/>
            <a:ext cx="11335657" cy="3477875"/>
          </a:xfrm>
          <a:prstGeom prst="rect">
            <a:avLst/>
          </a:prstGeom>
          <a:noFill/>
        </p:spPr>
        <p:txBody>
          <a:bodyPr wrap="square" rtlCol="0">
            <a:spAutoFit/>
          </a:bodyPr>
          <a:lstStyle/>
          <a:p>
            <a:r>
              <a:rPr lang="en-US" sz="4400" i="1" dirty="0">
                <a:solidFill>
                  <a:schemeClr val="bg1"/>
                </a:solidFill>
                <a:latin typeface="Didot" panose="02000503000000020003" pitchFamily="2" charset="0"/>
              </a:rPr>
              <a:t>According to the </a:t>
            </a:r>
            <a:r>
              <a:rPr lang="en-US" sz="4400" i="1" dirty="0">
                <a:solidFill>
                  <a:schemeClr val="accent6">
                    <a:lumMod val="60000"/>
                    <a:lumOff val="40000"/>
                  </a:schemeClr>
                </a:solidFill>
                <a:latin typeface="Didot" panose="02000503000000020003" pitchFamily="2" charset="0"/>
              </a:rPr>
              <a:t>Bombay Industrial Relations Act (BIRA), </a:t>
            </a:r>
            <a:r>
              <a:rPr lang="en-US" sz="4400" i="1" dirty="0">
                <a:solidFill>
                  <a:schemeClr val="bg1"/>
                </a:solidFill>
                <a:latin typeface="Didot" panose="02000503000000020003" pitchFamily="2" charset="0"/>
              </a:rPr>
              <a:t>a union had to be ‘approved’ and the only way it could be ‘approved’ was if it gave up the idea of strikes.</a:t>
            </a:r>
          </a:p>
        </p:txBody>
      </p:sp>
      <p:pic>
        <p:nvPicPr>
          <p:cNvPr id="26" name="Picture 25" descr="A group of people holding signs&#10;&#10;Description automatically generated">
            <a:extLst>
              <a:ext uri="{FF2B5EF4-FFF2-40B4-BE49-F238E27FC236}">
                <a16:creationId xmlns:a16="http://schemas.microsoft.com/office/drawing/2014/main" id="{91CBBBD9-486B-A892-1B95-6B3A70BE9C57}"/>
              </a:ext>
            </a:extLst>
          </p:cNvPr>
          <p:cNvPicPr>
            <a:picLocks noChangeAspect="1"/>
          </p:cNvPicPr>
          <p:nvPr/>
        </p:nvPicPr>
        <p:blipFill>
          <a:blip r:embed="rId6"/>
          <a:stretch>
            <a:fillRect/>
          </a:stretch>
        </p:blipFill>
        <p:spPr>
          <a:xfrm>
            <a:off x="-25690528" y="-2812070"/>
            <a:ext cx="21932568" cy="12337070"/>
          </a:xfrm>
          <a:prstGeom prst="rect">
            <a:avLst/>
          </a:prstGeom>
        </p:spPr>
      </p:pic>
      <p:sp>
        <p:nvSpPr>
          <p:cNvPr id="3" name="TextBox 2">
            <a:extLst>
              <a:ext uri="{FF2B5EF4-FFF2-40B4-BE49-F238E27FC236}">
                <a16:creationId xmlns:a16="http://schemas.microsoft.com/office/drawing/2014/main" id="{C7485137-2D4D-3127-1DE1-4B6343F4F782}"/>
              </a:ext>
            </a:extLst>
          </p:cNvPr>
          <p:cNvSpPr txBox="1"/>
          <p:nvPr/>
        </p:nvSpPr>
        <p:spPr>
          <a:xfrm>
            <a:off x="-387225" y="1404669"/>
            <a:ext cx="11633200" cy="1523494"/>
          </a:xfrm>
          <a:prstGeom prst="rect">
            <a:avLst/>
          </a:prstGeom>
          <a:noFill/>
        </p:spPr>
        <p:txBody>
          <a:bodyPr wrap="square" rtlCol="0">
            <a:spAutoFit/>
          </a:bodyPr>
          <a:lstStyle/>
          <a:p>
            <a:r>
              <a:rPr lang="en-US" sz="5400" dirty="0">
                <a:solidFill>
                  <a:schemeClr val="bg1"/>
                </a:solidFill>
                <a:latin typeface="Didot" panose="02000503000000020003" pitchFamily="2" charset="0"/>
              </a:rPr>
              <a:t>      </a:t>
            </a:r>
            <a:r>
              <a:rPr lang="en-US" sz="3600" b="1" dirty="0">
                <a:solidFill>
                  <a:srgbClr val="77FFE4"/>
                </a:solidFill>
                <a:latin typeface="Perandory" pitchFamily="50" charset="0"/>
              </a:rPr>
              <a:t>Congress-led </a:t>
            </a:r>
            <a:r>
              <a:rPr lang="en-US" sz="3600" b="1" dirty="0" err="1">
                <a:solidFill>
                  <a:srgbClr val="77FFE4"/>
                </a:solidFill>
                <a:latin typeface="Perandory" pitchFamily="50" charset="0"/>
              </a:rPr>
              <a:t>Rashtriya</a:t>
            </a:r>
            <a:r>
              <a:rPr lang="en-US" sz="3600" b="1" dirty="0">
                <a:solidFill>
                  <a:srgbClr val="77FFE4"/>
                </a:solidFill>
                <a:latin typeface="Perandory" pitchFamily="50" charset="0"/>
              </a:rPr>
              <a:t> Mill Mazdoor Sangh</a:t>
            </a:r>
          </a:p>
          <a:p>
            <a:r>
              <a:rPr lang="en-US" sz="3600" b="1" i="1" dirty="0">
                <a:solidFill>
                  <a:srgbClr val="77FFE4"/>
                </a:solidFill>
                <a:latin typeface="Perandory" pitchFamily="50" charset="0"/>
              </a:rPr>
              <a:t>                                   </a:t>
            </a:r>
            <a:r>
              <a:rPr lang="en-US" sz="3600" b="1" dirty="0">
                <a:solidFill>
                  <a:srgbClr val="77FFE4"/>
                </a:solidFill>
                <a:latin typeface="Perandory" pitchFamily="50" charset="0"/>
              </a:rPr>
              <a:t>(RMMS)</a:t>
            </a:r>
          </a:p>
        </p:txBody>
      </p:sp>
      <p:sp>
        <p:nvSpPr>
          <p:cNvPr id="7" name="TextBox 6">
            <a:extLst>
              <a:ext uri="{FF2B5EF4-FFF2-40B4-BE49-F238E27FC236}">
                <a16:creationId xmlns:a16="http://schemas.microsoft.com/office/drawing/2014/main" id="{F01D6A4E-6167-90E2-5AFA-E4AF5B2AF1B6}"/>
              </a:ext>
            </a:extLst>
          </p:cNvPr>
          <p:cNvSpPr txBox="1"/>
          <p:nvPr/>
        </p:nvSpPr>
        <p:spPr>
          <a:xfrm>
            <a:off x="11453732" y="1373861"/>
            <a:ext cx="6034168" cy="2431435"/>
          </a:xfrm>
          <a:prstGeom prst="rect">
            <a:avLst/>
          </a:prstGeom>
          <a:noFill/>
        </p:spPr>
        <p:txBody>
          <a:bodyPr wrap="square" rtlCol="0">
            <a:spAutoFit/>
          </a:bodyPr>
          <a:lstStyle/>
          <a:p>
            <a:pPr marL="457200" indent="-457200">
              <a:buFont typeface="Arial" panose="020B0604020202020204" pitchFamily="34" charset="0"/>
              <a:buChar char="•"/>
            </a:pPr>
            <a:r>
              <a:rPr lang="en-US" sz="3000" i="1" dirty="0">
                <a:solidFill>
                  <a:schemeClr val="bg1"/>
                </a:solidFill>
                <a:latin typeface="Didot" panose="02000503000000020003" pitchFamily="2" charset="0"/>
              </a:rPr>
              <a:t>Was the only approved union and it helped to break the strike by bringing in other workers.</a:t>
            </a:r>
          </a:p>
          <a:p>
            <a:endParaRPr lang="en-US" sz="3200" i="1" dirty="0">
              <a:solidFill>
                <a:schemeClr val="bg1"/>
              </a:solidFill>
              <a:latin typeface="Didot" panose="02000503000000020003" pitchFamily="2" charset="0"/>
            </a:endParaRPr>
          </a:p>
        </p:txBody>
      </p:sp>
      <p:sp>
        <p:nvSpPr>
          <p:cNvPr id="9" name="TextBox 8">
            <a:extLst>
              <a:ext uri="{FF2B5EF4-FFF2-40B4-BE49-F238E27FC236}">
                <a16:creationId xmlns:a16="http://schemas.microsoft.com/office/drawing/2014/main" id="{DBC6940E-3E1E-4066-9CD6-57926D0F0000}"/>
              </a:ext>
            </a:extLst>
          </p:cNvPr>
          <p:cNvSpPr txBox="1"/>
          <p:nvPr/>
        </p:nvSpPr>
        <p:spPr>
          <a:xfrm>
            <a:off x="11479622" y="3313988"/>
            <a:ext cx="6598827" cy="5940088"/>
          </a:xfrm>
          <a:prstGeom prst="rect">
            <a:avLst/>
          </a:prstGeom>
          <a:noFill/>
        </p:spPr>
        <p:txBody>
          <a:bodyPr wrap="square" rtlCol="0">
            <a:spAutoFit/>
          </a:bodyPr>
          <a:lstStyle/>
          <a:p>
            <a:pPr marL="457200" indent="-457200">
              <a:buFont typeface="Arial" panose="020B0604020202020204" pitchFamily="34" charset="0"/>
              <a:buChar char="•"/>
            </a:pPr>
            <a:r>
              <a:rPr lang="en-US" sz="2900" i="1" dirty="0">
                <a:solidFill>
                  <a:schemeClr val="bg1"/>
                </a:solidFill>
                <a:latin typeface="Didot" panose="02000503000000020003" pitchFamily="2" charset="0"/>
              </a:rPr>
              <a:t>Despite their efforts, the Government didn’t respond to the worker’s demands. Slowly after two years, many workers were desperate for work and returned to their jobs but nearly one lakh of them lost their jobs and either went back to their villages or found casual labor. Some moved to smaller towns like Bhiwandi, Malegaon, and Ichalkaranji to work in the power loom sector. </a:t>
            </a:r>
          </a:p>
          <a:p>
            <a:endParaRPr lang="en-US" sz="3200" i="1" dirty="0">
              <a:solidFill>
                <a:schemeClr val="bg1"/>
              </a:solidFill>
              <a:latin typeface="Didot" panose="02000503000000020003" pitchFamily="2" charset="0"/>
            </a:endParaRPr>
          </a:p>
        </p:txBody>
      </p:sp>
      <p:pic>
        <p:nvPicPr>
          <p:cNvPr id="2052" name="Picture 4">
            <a:extLst>
              <a:ext uri="{FF2B5EF4-FFF2-40B4-BE49-F238E27FC236}">
                <a16:creationId xmlns:a16="http://schemas.microsoft.com/office/drawing/2014/main" id="{BED2F9D4-079D-7F58-ADAA-5822FC8DA942}"/>
              </a:ext>
            </a:extLst>
          </p:cNvPr>
          <p:cNvPicPr>
            <a:picLocks noChangeAspect="1" noChangeArrowheads="1"/>
          </p:cNvPicPr>
          <p:nvPr/>
        </p:nvPicPr>
        <p:blipFill rotWithShape="1">
          <a:blip r:embed="rId7">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t="-33102" b="-45240"/>
          <a:stretch/>
        </p:blipFill>
        <p:spPr bwMode="auto">
          <a:xfrm>
            <a:off x="1276843" y="1789798"/>
            <a:ext cx="8550966" cy="80087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0FF66DF-68C1-6FFC-D364-D9AAE1C274B1}"/>
              </a:ext>
            </a:extLst>
          </p:cNvPr>
          <p:cNvSpPr/>
          <p:nvPr/>
        </p:nvSpPr>
        <p:spPr>
          <a:xfrm>
            <a:off x="11091955" y="0"/>
            <a:ext cx="7183348" cy="10286618"/>
          </a:xfrm>
          <a:prstGeom prst="rect">
            <a:avLst/>
          </a:prstGeom>
          <a:solidFill>
            <a:schemeClr val="tx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907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A6476D-C62F-51D9-E953-DAD81DA5CAA2}"/>
              </a:ext>
            </a:extLst>
          </p:cNvPr>
          <p:cNvSpPr txBox="1"/>
          <p:nvPr/>
        </p:nvSpPr>
        <p:spPr>
          <a:xfrm>
            <a:off x="3672112" y="3430828"/>
            <a:ext cx="10653486" cy="5878532"/>
          </a:xfrm>
          <a:prstGeom prst="rect">
            <a:avLst/>
          </a:prstGeom>
          <a:noFill/>
        </p:spPr>
        <p:txBody>
          <a:bodyPr wrap="square">
            <a:spAutoFit/>
          </a:bodyPr>
          <a:lstStyle/>
          <a:p>
            <a:r>
              <a:rPr lang="en-US" sz="9600" dirty="0">
                <a:solidFill>
                  <a:schemeClr val="bg1"/>
                </a:solidFill>
                <a:latin typeface="Nasalization RG" panose="020B0604020202020204" pitchFamily="34" charset="0"/>
              </a:rPr>
              <a:t>         </a:t>
            </a:r>
            <a:r>
              <a:rPr lang="en-US" sz="14000" dirty="0">
                <a:solidFill>
                  <a:schemeClr val="bg1"/>
                </a:solidFill>
                <a:latin typeface="Nasalization RG" panose="020B0604020202020204" pitchFamily="34" charset="0"/>
              </a:rPr>
              <a:t>PAST</a:t>
            </a:r>
          </a:p>
          <a:p>
            <a:endParaRPr lang="en-US" sz="9600" dirty="0">
              <a:solidFill>
                <a:schemeClr val="bg1"/>
              </a:solidFill>
              <a:latin typeface="Nasalization RG" panose="020B0604020202020204" pitchFamily="34" charset="0"/>
            </a:endParaRPr>
          </a:p>
          <a:p>
            <a:r>
              <a:rPr lang="en-US" sz="9600" dirty="0">
                <a:solidFill>
                  <a:schemeClr val="bg1"/>
                </a:solidFill>
                <a:latin typeface="Nasalization RG" panose="020B0604020202020204" pitchFamily="34" charset="0"/>
              </a:rPr>
              <a:t>   </a:t>
            </a:r>
            <a:r>
              <a:rPr lang="en-US" sz="14000" dirty="0">
                <a:solidFill>
                  <a:schemeClr val="bg1"/>
                </a:solidFill>
                <a:latin typeface="Nasalization RG" panose="020B0604020202020204" pitchFamily="34" charset="0"/>
              </a:rPr>
              <a:t>PRESENT</a:t>
            </a:r>
          </a:p>
        </p:txBody>
      </p:sp>
      <p:sp>
        <p:nvSpPr>
          <p:cNvPr id="5" name="Freeform: Shape 4">
            <a:extLst>
              <a:ext uri="{FF2B5EF4-FFF2-40B4-BE49-F238E27FC236}">
                <a16:creationId xmlns:a16="http://schemas.microsoft.com/office/drawing/2014/main" id="{B963A503-4ADF-9DBB-9784-167E765C54BF}"/>
              </a:ext>
            </a:extLst>
          </p:cNvPr>
          <p:cNvSpPr/>
          <p:nvPr/>
        </p:nvSpPr>
        <p:spPr>
          <a:xfrm>
            <a:off x="0" y="0"/>
            <a:ext cx="18288000" cy="10287000"/>
          </a:xfrm>
          <a:custGeom>
            <a:avLst/>
            <a:gdLst>
              <a:gd name="connsiteX0" fmla="*/ 4572002 w 18288000"/>
              <a:gd name="connsiteY0" fmla="*/ 3409043 h 10287000"/>
              <a:gd name="connsiteX1" fmla="*/ 4572002 w 18288000"/>
              <a:gd name="connsiteY1" fmla="*/ 6877957 h 10287000"/>
              <a:gd name="connsiteX2" fmla="*/ 13716000 w 18288000"/>
              <a:gd name="connsiteY2" fmla="*/ 6877957 h 10287000"/>
              <a:gd name="connsiteX3" fmla="*/ 13716000 w 18288000"/>
              <a:gd name="connsiteY3" fmla="*/ 3409043 h 10287000"/>
              <a:gd name="connsiteX4" fmla="*/ 0 w 18288000"/>
              <a:gd name="connsiteY4" fmla="*/ 0 h 10287000"/>
              <a:gd name="connsiteX5" fmla="*/ 18288000 w 18288000"/>
              <a:gd name="connsiteY5" fmla="*/ 0 h 10287000"/>
              <a:gd name="connsiteX6" fmla="*/ 18288000 w 18288000"/>
              <a:gd name="connsiteY6" fmla="*/ 10287000 h 10287000"/>
              <a:gd name="connsiteX7" fmla="*/ 0 w 18288000"/>
              <a:gd name="connsiteY7"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0" h="10287000">
                <a:moveTo>
                  <a:pt x="4572002" y="3409043"/>
                </a:moveTo>
                <a:lnTo>
                  <a:pt x="4572002" y="6877957"/>
                </a:lnTo>
                <a:lnTo>
                  <a:pt x="13716000" y="6877957"/>
                </a:lnTo>
                <a:lnTo>
                  <a:pt x="13716000" y="3409043"/>
                </a:lnTo>
                <a:close/>
                <a:moveTo>
                  <a:pt x="0" y="0"/>
                </a:moveTo>
                <a:lnTo>
                  <a:pt x="18288000" y="0"/>
                </a:lnTo>
                <a:lnTo>
                  <a:pt x="18288000" y="10287000"/>
                </a:lnTo>
                <a:lnTo>
                  <a:pt x="0" y="10287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B1A2A1D-59AE-62D4-B938-5C53E8B5ECC9}"/>
              </a:ext>
            </a:extLst>
          </p:cNvPr>
          <p:cNvSpPr txBox="1"/>
          <p:nvPr/>
        </p:nvSpPr>
        <p:spPr>
          <a:xfrm>
            <a:off x="2276475" y="6018966"/>
            <a:ext cx="13735050" cy="1446550"/>
          </a:xfrm>
          <a:prstGeom prst="rect">
            <a:avLst/>
          </a:prstGeom>
          <a:noFill/>
        </p:spPr>
        <p:txBody>
          <a:bodyPr wrap="square" rtlCol="0">
            <a:spAutoFit/>
          </a:bodyPr>
          <a:lstStyle/>
          <a:p>
            <a:r>
              <a:rPr lang="en-US" sz="4400" dirty="0">
                <a:solidFill>
                  <a:schemeClr val="bg1"/>
                </a:solidFill>
                <a:latin typeface="Nasalization RG" panose="020B0604020202020204" pitchFamily="34" charset="0"/>
              </a:rPr>
              <a:t>        </a:t>
            </a:r>
            <a:r>
              <a:rPr lang="en-US" sz="4400" dirty="0">
                <a:solidFill>
                  <a:srgbClr val="77FFE4"/>
                </a:solidFill>
                <a:latin typeface="Nasalization RG" panose="020B0604020202020204" pitchFamily="34" charset="0"/>
              </a:rPr>
              <a:t>Mill Owners did not invest in Machinery</a:t>
            </a:r>
          </a:p>
          <a:p>
            <a:r>
              <a:rPr lang="en-US" sz="4400" dirty="0">
                <a:solidFill>
                  <a:srgbClr val="77FFE4"/>
                </a:solidFill>
                <a:latin typeface="Nasalization RG" panose="020B0604020202020204" pitchFamily="34" charset="0"/>
              </a:rPr>
              <a:t>                           and Modernization.  </a:t>
            </a:r>
          </a:p>
        </p:txBody>
      </p:sp>
      <p:pic>
        <p:nvPicPr>
          <p:cNvPr id="12" name="Picture 2" descr="The Union Stockyards: “A Story of American Capitalism” | WTTW Chicago">
            <a:extLst>
              <a:ext uri="{FF2B5EF4-FFF2-40B4-BE49-F238E27FC236}">
                <a16:creationId xmlns:a16="http://schemas.microsoft.com/office/drawing/2014/main" id="{5DCF89C5-2EA6-A98D-026B-0A3295B66E58}"/>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t="19613" b="19613"/>
          <a:stretch/>
        </p:blipFill>
        <p:spPr bwMode="auto">
          <a:xfrm>
            <a:off x="0" y="0"/>
            <a:ext cx="18288000" cy="1031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666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A6476D-C62F-51D9-E953-DAD81DA5CAA2}"/>
              </a:ext>
            </a:extLst>
          </p:cNvPr>
          <p:cNvSpPr txBox="1"/>
          <p:nvPr/>
        </p:nvSpPr>
        <p:spPr>
          <a:xfrm>
            <a:off x="3889823" y="-284829"/>
            <a:ext cx="10653486" cy="5878532"/>
          </a:xfrm>
          <a:prstGeom prst="rect">
            <a:avLst/>
          </a:prstGeom>
          <a:noFill/>
        </p:spPr>
        <p:txBody>
          <a:bodyPr wrap="square">
            <a:spAutoFit/>
          </a:bodyPr>
          <a:lstStyle/>
          <a:p>
            <a:r>
              <a:rPr lang="en-US" sz="9600" dirty="0">
                <a:solidFill>
                  <a:schemeClr val="bg1"/>
                </a:solidFill>
                <a:latin typeface="Nasalization RG" panose="020B0604020202020204" pitchFamily="34" charset="0"/>
              </a:rPr>
              <a:t>         </a:t>
            </a:r>
            <a:r>
              <a:rPr lang="en-US" sz="14000" dirty="0">
                <a:solidFill>
                  <a:schemeClr val="bg1"/>
                </a:solidFill>
                <a:latin typeface="Nasalization RG" panose="020B0604020202020204" pitchFamily="34" charset="0"/>
              </a:rPr>
              <a:t>PAST</a:t>
            </a:r>
          </a:p>
          <a:p>
            <a:endParaRPr lang="en-US" sz="9600" dirty="0">
              <a:solidFill>
                <a:schemeClr val="bg1"/>
              </a:solidFill>
              <a:latin typeface="Nasalization RG" panose="020B0604020202020204" pitchFamily="34" charset="0"/>
            </a:endParaRPr>
          </a:p>
          <a:p>
            <a:r>
              <a:rPr lang="en-US" sz="9600" dirty="0">
                <a:solidFill>
                  <a:schemeClr val="bg1"/>
                </a:solidFill>
                <a:latin typeface="Nasalization RG" panose="020B0604020202020204" pitchFamily="34" charset="0"/>
              </a:rPr>
              <a:t>   </a:t>
            </a:r>
            <a:r>
              <a:rPr lang="en-US" sz="14000" dirty="0">
                <a:solidFill>
                  <a:schemeClr val="bg1"/>
                </a:solidFill>
                <a:latin typeface="Nasalization RG" panose="020B0604020202020204" pitchFamily="34" charset="0"/>
              </a:rPr>
              <a:t>PRESENT</a:t>
            </a:r>
          </a:p>
        </p:txBody>
      </p:sp>
      <p:sp>
        <p:nvSpPr>
          <p:cNvPr id="5" name="Freeform: Shape 4">
            <a:extLst>
              <a:ext uri="{FF2B5EF4-FFF2-40B4-BE49-F238E27FC236}">
                <a16:creationId xmlns:a16="http://schemas.microsoft.com/office/drawing/2014/main" id="{B963A503-4ADF-9DBB-9784-167E765C54BF}"/>
              </a:ext>
            </a:extLst>
          </p:cNvPr>
          <p:cNvSpPr/>
          <p:nvPr/>
        </p:nvSpPr>
        <p:spPr>
          <a:xfrm>
            <a:off x="0" y="0"/>
            <a:ext cx="18288000" cy="10287000"/>
          </a:xfrm>
          <a:custGeom>
            <a:avLst/>
            <a:gdLst>
              <a:gd name="connsiteX0" fmla="*/ 4572002 w 18288000"/>
              <a:gd name="connsiteY0" fmla="*/ 3409043 h 10287000"/>
              <a:gd name="connsiteX1" fmla="*/ 4572002 w 18288000"/>
              <a:gd name="connsiteY1" fmla="*/ 6877957 h 10287000"/>
              <a:gd name="connsiteX2" fmla="*/ 13716000 w 18288000"/>
              <a:gd name="connsiteY2" fmla="*/ 6877957 h 10287000"/>
              <a:gd name="connsiteX3" fmla="*/ 13716000 w 18288000"/>
              <a:gd name="connsiteY3" fmla="*/ 3409043 h 10287000"/>
              <a:gd name="connsiteX4" fmla="*/ 0 w 18288000"/>
              <a:gd name="connsiteY4" fmla="*/ 0 h 10287000"/>
              <a:gd name="connsiteX5" fmla="*/ 18288000 w 18288000"/>
              <a:gd name="connsiteY5" fmla="*/ 0 h 10287000"/>
              <a:gd name="connsiteX6" fmla="*/ 18288000 w 18288000"/>
              <a:gd name="connsiteY6" fmla="*/ 10287000 h 10287000"/>
              <a:gd name="connsiteX7" fmla="*/ 0 w 18288000"/>
              <a:gd name="connsiteY7"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0" h="10287000">
                <a:moveTo>
                  <a:pt x="4572002" y="3409043"/>
                </a:moveTo>
                <a:lnTo>
                  <a:pt x="4572002" y="6877957"/>
                </a:lnTo>
                <a:lnTo>
                  <a:pt x="13716000" y="6877957"/>
                </a:lnTo>
                <a:lnTo>
                  <a:pt x="13716000" y="3409043"/>
                </a:lnTo>
                <a:close/>
                <a:moveTo>
                  <a:pt x="0" y="0"/>
                </a:moveTo>
                <a:lnTo>
                  <a:pt x="18288000" y="0"/>
                </a:lnTo>
                <a:lnTo>
                  <a:pt x="18288000" y="10287000"/>
                </a:lnTo>
                <a:lnTo>
                  <a:pt x="0" y="10287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4D00616C-5338-6BF6-CE69-31BA23D02734}"/>
              </a:ext>
            </a:extLst>
          </p:cNvPr>
          <p:cNvSpPr txBox="1"/>
          <p:nvPr/>
        </p:nvSpPr>
        <p:spPr>
          <a:xfrm>
            <a:off x="1901819" y="5878532"/>
            <a:ext cx="14629493" cy="2308324"/>
          </a:xfrm>
          <a:prstGeom prst="rect">
            <a:avLst/>
          </a:prstGeom>
          <a:noFill/>
        </p:spPr>
        <p:txBody>
          <a:bodyPr wrap="square" rtlCol="0">
            <a:spAutoFit/>
          </a:bodyPr>
          <a:lstStyle/>
          <a:p>
            <a:r>
              <a:rPr lang="en-US" sz="3600" dirty="0">
                <a:solidFill>
                  <a:schemeClr val="bg1"/>
                </a:solidFill>
                <a:latin typeface="Nasalization RG" panose="020B0604020202020204" pitchFamily="34" charset="0"/>
              </a:rPr>
              <a:t>        </a:t>
            </a:r>
            <a:r>
              <a:rPr lang="en-US" sz="3600" dirty="0">
                <a:solidFill>
                  <a:srgbClr val="77FFE4"/>
                </a:solidFill>
                <a:latin typeface="Nasalization RG" panose="020B0604020202020204" pitchFamily="34" charset="0"/>
              </a:rPr>
              <a:t>Mill Owners are trying to sell off the mill land to real</a:t>
            </a:r>
          </a:p>
          <a:p>
            <a:r>
              <a:rPr lang="en-US" sz="3600" dirty="0">
                <a:solidFill>
                  <a:srgbClr val="77FFE4"/>
                </a:solidFill>
                <a:latin typeface="Nasalization RG" panose="020B0604020202020204" pitchFamily="34" charset="0"/>
              </a:rPr>
              <a:t>      estate dealers to build luxury apartments, leading to a</a:t>
            </a:r>
          </a:p>
          <a:p>
            <a:r>
              <a:rPr lang="en-US" sz="3600" dirty="0">
                <a:solidFill>
                  <a:srgbClr val="77FFE4"/>
                </a:solidFill>
                <a:latin typeface="Nasalization RG" panose="020B0604020202020204" pitchFamily="34" charset="0"/>
              </a:rPr>
              <a:t>           battle over who will define the future of Mumbai –</a:t>
            </a:r>
          </a:p>
          <a:p>
            <a:r>
              <a:rPr lang="en-US" sz="3600" dirty="0">
                <a:solidFill>
                  <a:srgbClr val="77FFE4"/>
                </a:solidFill>
                <a:latin typeface="Nasalization RG" panose="020B0604020202020204" pitchFamily="34" charset="0"/>
              </a:rPr>
              <a:t>                        between workers and Mill Owners. </a:t>
            </a:r>
          </a:p>
        </p:txBody>
      </p:sp>
      <p:pic>
        <p:nvPicPr>
          <p:cNvPr id="4" name="Picture 2" descr="The Union Stockyards: “A Story of American Capitalism” | WTTW Chicago">
            <a:extLst>
              <a:ext uri="{FF2B5EF4-FFF2-40B4-BE49-F238E27FC236}">
                <a16:creationId xmlns:a16="http://schemas.microsoft.com/office/drawing/2014/main" id="{0A3E0A00-73D4-50A7-7E09-3586196B15D6}"/>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t="19613" b="19613"/>
          <a:stretch/>
        </p:blipFill>
        <p:spPr bwMode="auto">
          <a:xfrm>
            <a:off x="0" y="-1"/>
            <a:ext cx="18288000" cy="1031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438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Online Media 2" title="BOMBAY STRIKES">
            <a:hlinkClick r:id="" action="ppaction://media"/>
            <a:extLst>
              <a:ext uri="{FF2B5EF4-FFF2-40B4-BE49-F238E27FC236}">
                <a16:creationId xmlns:a16="http://schemas.microsoft.com/office/drawing/2014/main" id="{AC245696-68CE-DBC9-CF1A-2B0DC5BCA9E1}"/>
              </a:ext>
            </a:extLst>
          </p:cNvPr>
          <p:cNvPicPr>
            <a:picLocks noRot="1" noChangeAspect="1"/>
          </p:cNvPicPr>
          <p:nvPr>
            <a:videoFile r:link="rId1"/>
          </p:nvPr>
        </p:nvPicPr>
        <p:blipFill>
          <a:blip r:embed="rId4"/>
          <a:stretch>
            <a:fillRect/>
          </a:stretch>
        </p:blipFill>
        <p:spPr>
          <a:xfrm>
            <a:off x="535870" y="3302517"/>
            <a:ext cx="7237187" cy="4089011"/>
          </a:xfrm>
          <a:prstGeom prst="rect">
            <a:avLst/>
          </a:prstGeom>
          <a:ln>
            <a:noFill/>
          </a:ln>
          <a:effectLst>
            <a:glow rad="279400">
              <a:srgbClr val="040216">
                <a:alpha val="40000"/>
              </a:srgbClr>
            </a:glow>
            <a:innerShdw blurRad="254000">
              <a:schemeClr val="bg1"/>
            </a:innerShdw>
          </a:effectLst>
        </p:spPr>
      </p:pic>
      <p:pic>
        <p:nvPicPr>
          <p:cNvPr id="4" name="Online Media 3" title="Datta Samant - A Documentary">
            <a:hlinkClick r:id="" action="ppaction://media"/>
            <a:extLst>
              <a:ext uri="{FF2B5EF4-FFF2-40B4-BE49-F238E27FC236}">
                <a16:creationId xmlns:a16="http://schemas.microsoft.com/office/drawing/2014/main" id="{81906E0F-E2F5-DE87-D0B5-F32DF993C21F}"/>
              </a:ext>
            </a:extLst>
          </p:cNvPr>
          <p:cNvPicPr>
            <a:picLocks noRot="1" noChangeAspect="1"/>
          </p:cNvPicPr>
          <p:nvPr>
            <a:videoFile r:link="rId2"/>
          </p:nvPr>
        </p:nvPicPr>
        <p:blipFill>
          <a:blip r:embed="rId5"/>
          <a:stretch>
            <a:fillRect/>
          </a:stretch>
        </p:blipFill>
        <p:spPr>
          <a:xfrm>
            <a:off x="10755088" y="3302517"/>
            <a:ext cx="6997042" cy="3953329"/>
          </a:xfrm>
          <a:prstGeom prst="rect">
            <a:avLst/>
          </a:prstGeom>
          <a:ln>
            <a:noFill/>
          </a:ln>
          <a:effectLst>
            <a:glow rad="698500">
              <a:schemeClr val="bg1"/>
            </a:glow>
            <a:innerShdw blurRad="254000">
              <a:schemeClr val="bg1"/>
            </a:innerShdw>
          </a:effectLst>
        </p:spPr>
      </p:pic>
      <p:sp>
        <p:nvSpPr>
          <p:cNvPr id="5" name="TextBox 4">
            <a:extLst>
              <a:ext uri="{FF2B5EF4-FFF2-40B4-BE49-F238E27FC236}">
                <a16:creationId xmlns:a16="http://schemas.microsoft.com/office/drawing/2014/main" id="{10C0F81E-109E-12B8-8F19-73F3125B8A6A}"/>
              </a:ext>
            </a:extLst>
          </p:cNvPr>
          <p:cNvSpPr txBox="1"/>
          <p:nvPr/>
        </p:nvSpPr>
        <p:spPr>
          <a:xfrm>
            <a:off x="7304893" y="232719"/>
            <a:ext cx="3678213" cy="1569660"/>
          </a:xfrm>
          <a:prstGeom prst="rect">
            <a:avLst/>
          </a:prstGeom>
          <a:noFill/>
        </p:spPr>
        <p:txBody>
          <a:bodyPr wrap="square" lIns="91440" tIns="45720" rIns="91440" bIns="45720" rtlCol="0" anchor="t">
            <a:spAutoFit/>
          </a:bodyPr>
          <a:lstStyle/>
          <a:p>
            <a:r>
              <a:rPr lang="en-US" sz="9600" dirty="0">
                <a:solidFill>
                  <a:schemeClr val="tx2">
                    <a:lumMod val="25000"/>
                  </a:schemeClr>
                </a:solidFill>
                <a:latin typeface="Roseritta"/>
                <a:ea typeface="Lato"/>
                <a:cs typeface="Lato"/>
              </a:rPr>
              <a:t>VIDEO</a:t>
            </a:r>
            <a:endParaRPr lang="en-US" sz="9600" dirty="0">
              <a:solidFill>
                <a:schemeClr val="tx2">
                  <a:lumMod val="25000"/>
                </a:schemeClr>
              </a:solidFill>
              <a:latin typeface="Roseritta"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4557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9AD3DD-EA0B-DD44-41FE-DDC39E79425C}"/>
              </a:ext>
            </a:extLst>
          </p:cNvPr>
          <p:cNvSpPr txBox="1"/>
          <p:nvPr/>
        </p:nvSpPr>
        <p:spPr>
          <a:xfrm>
            <a:off x="5783942" y="319315"/>
            <a:ext cx="6720115" cy="769441"/>
          </a:xfrm>
          <a:prstGeom prst="rect">
            <a:avLst/>
          </a:prstGeom>
          <a:noFill/>
        </p:spPr>
        <p:txBody>
          <a:bodyPr wrap="square" rtlCol="0">
            <a:spAutoFit/>
          </a:bodyPr>
          <a:lstStyle/>
          <a:p>
            <a:r>
              <a:rPr lang="en-US" sz="4400" dirty="0">
                <a:solidFill>
                  <a:schemeClr val="bg1"/>
                </a:solidFill>
                <a:latin typeface="Roseritta" pitchFamily="2" charset="0"/>
              </a:rPr>
              <a:t>   SOME UNIONS IN INDIA</a:t>
            </a:r>
          </a:p>
        </p:txBody>
      </p:sp>
      <p:pic>
        <p:nvPicPr>
          <p:cNvPr id="5" name="Picture 4" descr="A red flag with black text&#10;&#10;Description automatically generated">
            <a:extLst>
              <a:ext uri="{FF2B5EF4-FFF2-40B4-BE49-F238E27FC236}">
                <a16:creationId xmlns:a16="http://schemas.microsoft.com/office/drawing/2014/main" id="{FE8E1FD9-923A-5B08-EECE-8CBAB5002192}"/>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459274" y="3539770"/>
            <a:ext cx="2419636" cy="3093583"/>
          </a:xfrm>
          <a:prstGeom prst="rect">
            <a:avLst/>
          </a:prstGeom>
          <a:effectLst>
            <a:outerShdw blurRad="50800" dist="50800" dir="5400000" algn="ctr" rotWithShape="0">
              <a:schemeClr val="tx2"/>
            </a:outerShdw>
          </a:effectLst>
        </p:spPr>
      </p:pic>
      <p:pic>
        <p:nvPicPr>
          <p:cNvPr id="9" name="Picture 8" descr="A logo with a black background&#10;&#10;Description automatically generated">
            <a:extLst>
              <a:ext uri="{FF2B5EF4-FFF2-40B4-BE49-F238E27FC236}">
                <a16:creationId xmlns:a16="http://schemas.microsoft.com/office/drawing/2014/main" id="{9FD48D13-F713-9F28-7116-809F21BCD50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508171" y="4582558"/>
            <a:ext cx="3937527" cy="2050795"/>
          </a:xfrm>
          <a:prstGeom prst="rect">
            <a:avLst/>
          </a:prstGeom>
        </p:spPr>
      </p:pic>
      <p:pic>
        <p:nvPicPr>
          <p:cNvPr id="11" name="Picture 10" descr="A logo of a fist and wheat&#10;&#10;Description automatically generated">
            <a:extLst>
              <a:ext uri="{FF2B5EF4-FFF2-40B4-BE49-F238E27FC236}">
                <a16:creationId xmlns:a16="http://schemas.microsoft.com/office/drawing/2014/main" id="{D1D8F816-5246-864C-4816-1B21673913CF}"/>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356602" y="3873498"/>
            <a:ext cx="3810000" cy="3810000"/>
          </a:xfrm>
          <a:prstGeom prst="rect">
            <a:avLst/>
          </a:prstGeom>
        </p:spPr>
      </p:pic>
      <p:pic>
        <p:nvPicPr>
          <p:cNvPr id="13" name="Picture 12" descr="A red circle with a gear and a star on it&#10;&#10;Description automatically generated">
            <a:extLst>
              <a:ext uri="{FF2B5EF4-FFF2-40B4-BE49-F238E27FC236}">
                <a16:creationId xmlns:a16="http://schemas.microsoft.com/office/drawing/2014/main" id="{642518D9-98BA-0C31-A4B9-468941C3E380}"/>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11865334" y="3873498"/>
            <a:ext cx="3479799" cy="3479799"/>
          </a:xfrm>
          <a:prstGeom prst="rect">
            <a:avLst/>
          </a:prstGeom>
        </p:spPr>
      </p:pic>
    </p:spTree>
    <p:extLst>
      <p:ext uri="{BB962C8B-B14F-4D97-AF65-F5344CB8AC3E}">
        <p14:creationId xmlns:p14="http://schemas.microsoft.com/office/powerpoint/2010/main" val="363827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9AD3DD-EA0B-DD44-41FE-DDC39E79425C}"/>
              </a:ext>
            </a:extLst>
          </p:cNvPr>
          <p:cNvSpPr txBox="1"/>
          <p:nvPr/>
        </p:nvSpPr>
        <p:spPr>
          <a:xfrm>
            <a:off x="5783942" y="261259"/>
            <a:ext cx="6720115" cy="769441"/>
          </a:xfrm>
          <a:prstGeom prst="rect">
            <a:avLst/>
          </a:prstGeom>
          <a:noFill/>
        </p:spPr>
        <p:txBody>
          <a:bodyPr wrap="square" rtlCol="0">
            <a:spAutoFit/>
          </a:bodyPr>
          <a:lstStyle/>
          <a:p>
            <a:r>
              <a:rPr lang="en-US" sz="4400" dirty="0">
                <a:solidFill>
                  <a:schemeClr val="bg1"/>
                </a:solidFill>
                <a:latin typeface="Roseritta" pitchFamily="2" charset="0"/>
              </a:rPr>
              <a:t>   SOME UNIONS IN INDIA</a:t>
            </a:r>
          </a:p>
        </p:txBody>
      </p:sp>
      <p:pic>
        <p:nvPicPr>
          <p:cNvPr id="5" name="Picture 4" descr="A red flag with black text&#10;&#10;Description automatically generated">
            <a:extLst>
              <a:ext uri="{FF2B5EF4-FFF2-40B4-BE49-F238E27FC236}">
                <a16:creationId xmlns:a16="http://schemas.microsoft.com/office/drawing/2014/main" id="{FE8E1FD9-923A-5B08-EECE-8CBAB5002192}"/>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0"/>
                    </a14:imgEffect>
                  </a14:imgLayer>
                </a14:imgProps>
              </a:ext>
            </a:extLst>
          </a:blip>
          <a:stretch>
            <a:fillRect/>
          </a:stretch>
        </p:blipFill>
        <p:spPr>
          <a:xfrm rot="20946083">
            <a:off x="3602636" y="1699542"/>
            <a:ext cx="4438280" cy="5674478"/>
          </a:xfrm>
          <a:prstGeom prst="rect">
            <a:avLst/>
          </a:prstGeom>
          <a:noFill/>
          <a:effectLst>
            <a:outerShdw blurRad="50800" dist="50800" dir="5400000" algn="ctr" rotWithShape="0">
              <a:schemeClr val="accent5"/>
            </a:outerShdw>
          </a:effectLst>
        </p:spPr>
      </p:pic>
      <p:pic>
        <p:nvPicPr>
          <p:cNvPr id="9" name="Picture 8" descr="A logo with a black background&#10;&#10;Description automatically generated">
            <a:extLst>
              <a:ext uri="{FF2B5EF4-FFF2-40B4-BE49-F238E27FC236}">
                <a16:creationId xmlns:a16="http://schemas.microsoft.com/office/drawing/2014/main" id="{9FD48D13-F713-9F28-7116-809F21BCD50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812290" y="7605502"/>
            <a:ext cx="2735767" cy="1424878"/>
          </a:xfrm>
          <a:prstGeom prst="rect">
            <a:avLst/>
          </a:prstGeom>
        </p:spPr>
      </p:pic>
      <p:pic>
        <p:nvPicPr>
          <p:cNvPr id="11" name="Picture 10" descr="A logo of a fist and wheat&#10;&#10;Description automatically generated">
            <a:extLst>
              <a:ext uri="{FF2B5EF4-FFF2-40B4-BE49-F238E27FC236}">
                <a16:creationId xmlns:a16="http://schemas.microsoft.com/office/drawing/2014/main" id="{D1D8F816-5246-864C-4816-1B21673913CF}"/>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551327" y="7237114"/>
            <a:ext cx="2322779" cy="2322780"/>
          </a:xfrm>
          <a:prstGeom prst="rect">
            <a:avLst/>
          </a:prstGeom>
        </p:spPr>
      </p:pic>
      <p:pic>
        <p:nvPicPr>
          <p:cNvPr id="13" name="Picture 12" descr="A red circle with a gear and a star on it&#10;&#10;Description automatically generated">
            <a:extLst>
              <a:ext uri="{FF2B5EF4-FFF2-40B4-BE49-F238E27FC236}">
                <a16:creationId xmlns:a16="http://schemas.microsoft.com/office/drawing/2014/main" id="{642518D9-98BA-0C31-A4B9-468941C3E380}"/>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10704952" y="7150027"/>
            <a:ext cx="2121471" cy="2121471"/>
          </a:xfrm>
          <a:prstGeom prst="rect">
            <a:avLst/>
          </a:prstGeom>
        </p:spPr>
      </p:pic>
      <p:cxnSp>
        <p:nvCxnSpPr>
          <p:cNvPr id="4" name="Straight Connector 3">
            <a:extLst>
              <a:ext uri="{FF2B5EF4-FFF2-40B4-BE49-F238E27FC236}">
                <a16:creationId xmlns:a16="http://schemas.microsoft.com/office/drawing/2014/main" id="{F54237D8-6002-5FC2-2DFF-C78F1D5B14AD}"/>
              </a:ext>
            </a:extLst>
          </p:cNvPr>
          <p:cNvCxnSpPr>
            <a:cxnSpLocks/>
          </p:cNvCxnSpPr>
          <p:nvPr/>
        </p:nvCxnSpPr>
        <p:spPr>
          <a:xfrm>
            <a:off x="8730287" y="4233619"/>
            <a:ext cx="1429713" cy="0"/>
          </a:xfrm>
          <a:prstGeom prst="line">
            <a:avLst/>
          </a:prstGeom>
          <a:ln w="57150" cap="rnd">
            <a:solidFill>
              <a:schemeClr val="bg1"/>
            </a:solidFill>
            <a:round/>
          </a:ln>
          <a:effectLst>
            <a:glow rad="228600">
              <a:schemeClr val="bg1">
                <a:alpha val="35000"/>
              </a:schemeClr>
            </a:glow>
            <a:outerShdw blurRad="901700" dir="5400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86C443-21F4-5715-C2CE-7D48E34D60AC}"/>
              </a:ext>
            </a:extLst>
          </p:cNvPr>
          <p:cNvSpPr txBox="1"/>
          <p:nvPr/>
        </p:nvSpPr>
        <p:spPr>
          <a:xfrm>
            <a:off x="8537332" y="3086889"/>
            <a:ext cx="6720115" cy="830997"/>
          </a:xfrm>
          <a:prstGeom prst="rect">
            <a:avLst/>
          </a:prstGeom>
          <a:noFill/>
        </p:spPr>
        <p:txBody>
          <a:bodyPr wrap="square">
            <a:spAutoFit/>
          </a:bodyPr>
          <a:lstStyle/>
          <a:p>
            <a:r>
              <a:rPr lang="en-US" sz="2400" kern="1200" spc="1000" dirty="0">
                <a:solidFill>
                  <a:schemeClr val="bg1"/>
                </a:solidFill>
                <a:latin typeface="Didot" panose="02000503000000020003" pitchFamily="2" charset="0"/>
              </a:rPr>
              <a:t>ALL INDIA TRADE UNION CONGRESS</a:t>
            </a:r>
            <a:endParaRPr lang="en-US" sz="2400" kern="1200" spc="1000" dirty="0"/>
          </a:p>
        </p:txBody>
      </p:sp>
      <p:sp>
        <p:nvSpPr>
          <p:cNvPr id="10" name="TextBox 9">
            <a:extLst>
              <a:ext uri="{FF2B5EF4-FFF2-40B4-BE49-F238E27FC236}">
                <a16:creationId xmlns:a16="http://schemas.microsoft.com/office/drawing/2014/main" id="{0E22D928-9F95-69AA-58FB-1E3713C09731}"/>
              </a:ext>
            </a:extLst>
          </p:cNvPr>
          <p:cNvSpPr txBox="1"/>
          <p:nvPr/>
        </p:nvSpPr>
        <p:spPr>
          <a:xfrm>
            <a:off x="8672231" y="4847771"/>
            <a:ext cx="9557713" cy="523220"/>
          </a:xfrm>
          <a:prstGeom prst="rect">
            <a:avLst/>
          </a:prstGeom>
          <a:noFill/>
        </p:spPr>
        <p:txBody>
          <a:bodyPr wrap="square" rtlCol="0">
            <a:spAutoFit/>
          </a:bodyPr>
          <a:lstStyle/>
          <a:p>
            <a:r>
              <a:rPr lang="en-US" sz="2800" dirty="0">
                <a:solidFill>
                  <a:schemeClr val="bg1"/>
                </a:solidFill>
                <a:latin typeface="Raleway" pitchFamily="2" charset="0"/>
              </a:rPr>
              <a:t>(AITUC) Represents workers from various industries.</a:t>
            </a:r>
          </a:p>
        </p:txBody>
      </p:sp>
    </p:spTree>
    <p:extLst>
      <p:ext uri="{BB962C8B-B14F-4D97-AF65-F5344CB8AC3E}">
        <p14:creationId xmlns:p14="http://schemas.microsoft.com/office/powerpoint/2010/main" val="538297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9AD3DD-EA0B-DD44-41FE-DDC39E79425C}"/>
              </a:ext>
            </a:extLst>
          </p:cNvPr>
          <p:cNvSpPr txBox="1"/>
          <p:nvPr/>
        </p:nvSpPr>
        <p:spPr>
          <a:xfrm>
            <a:off x="5783942" y="261259"/>
            <a:ext cx="6720115" cy="769441"/>
          </a:xfrm>
          <a:prstGeom prst="rect">
            <a:avLst/>
          </a:prstGeom>
          <a:noFill/>
        </p:spPr>
        <p:txBody>
          <a:bodyPr wrap="square" rtlCol="0">
            <a:spAutoFit/>
          </a:bodyPr>
          <a:lstStyle/>
          <a:p>
            <a:r>
              <a:rPr lang="en-US" sz="4400" dirty="0">
                <a:solidFill>
                  <a:schemeClr val="bg1"/>
                </a:solidFill>
                <a:latin typeface="Roseritta" pitchFamily="2" charset="0"/>
              </a:rPr>
              <a:t>   SOME UNIONS IN INDIA</a:t>
            </a:r>
          </a:p>
        </p:txBody>
      </p:sp>
      <p:pic>
        <p:nvPicPr>
          <p:cNvPr id="5" name="Picture 4" descr="A red flag with black text&#10;&#10;Description automatically generated">
            <a:extLst>
              <a:ext uri="{FF2B5EF4-FFF2-40B4-BE49-F238E27FC236}">
                <a16:creationId xmlns:a16="http://schemas.microsoft.com/office/drawing/2014/main" id="{FE8E1FD9-923A-5B08-EECE-8CBAB5002192}"/>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23186" y="6560457"/>
            <a:ext cx="1924718" cy="2460812"/>
          </a:xfrm>
          <a:prstGeom prst="rect">
            <a:avLst/>
          </a:prstGeom>
          <a:noFill/>
          <a:effectLst>
            <a:outerShdw blurRad="50800" dist="50800" dir="5400000" algn="ctr" rotWithShape="0">
              <a:schemeClr val="tx2"/>
            </a:outerShdw>
          </a:effectLst>
        </p:spPr>
      </p:pic>
      <p:pic>
        <p:nvPicPr>
          <p:cNvPr id="11" name="Picture 10" descr="A logo of a fist and wheat&#10;&#10;Description automatically generated">
            <a:extLst>
              <a:ext uri="{FF2B5EF4-FFF2-40B4-BE49-F238E27FC236}">
                <a16:creationId xmlns:a16="http://schemas.microsoft.com/office/drawing/2014/main" id="{D1D8F816-5246-864C-4816-1B21673913CF}"/>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1327" y="7237114"/>
            <a:ext cx="2322779" cy="2322780"/>
          </a:xfrm>
          <a:prstGeom prst="rect">
            <a:avLst/>
          </a:prstGeom>
        </p:spPr>
      </p:pic>
      <p:pic>
        <p:nvPicPr>
          <p:cNvPr id="13" name="Picture 12" descr="A red circle with a gear and a star on it&#10;&#10;Description automatically generated">
            <a:extLst>
              <a:ext uri="{FF2B5EF4-FFF2-40B4-BE49-F238E27FC236}">
                <a16:creationId xmlns:a16="http://schemas.microsoft.com/office/drawing/2014/main" id="{642518D9-98BA-0C31-A4B9-468941C3E380}"/>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0704952" y="7150027"/>
            <a:ext cx="2121471" cy="2121471"/>
          </a:xfrm>
          <a:prstGeom prst="rect">
            <a:avLst/>
          </a:prstGeom>
        </p:spPr>
      </p:pic>
      <p:cxnSp>
        <p:nvCxnSpPr>
          <p:cNvPr id="4" name="Straight Connector 3">
            <a:extLst>
              <a:ext uri="{FF2B5EF4-FFF2-40B4-BE49-F238E27FC236}">
                <a16:creationId xmlns:a16="http://schemas.microsoft.com/office/drawing/2014/main" id="{F54237D8-6002-5FC2-2DFF-C78F1D5B14AD}"/>
              </a:ext>
            </a:extLst>
          </p:cNvPr>
          <p:cNvCxnSpPr>
            <a:cxnSpLocks/>
          </p:cNvCxnSpPr>
          <p:nvPr/>
        </p:nvCxnSpPr>
        <p:spPr>
          <a:xfrm>
            <a:off x="18643552" y="4233619"/>
            <a:ext cx="1429713" cy="0"/>
          </a:xfrm>
          <a:prstGeom prst="line">
            <a:avLst/>
          </a:prstGeom>
          <a:ln w="57150" cap="rnd">
            <a:solidFill>
              <a:schemeClr val="bg1"/>
            </a:solidFill>
            <a:round/>
          </a:ln>
          <a:effectLst>
            <a:glow rad="228600">
              <a:schemeClr val="bg1">
                <a:alpha val="35000"/>
              </a:schemeClr>
            </a:glow>
            <a:outerShdw blurRad="901700" dir="5400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86C443-21F4-5715-C2CE-7D48E34D60AC}"/>
              </a:ext>
            </a:extLst>
          </p:cNvPr>
          <p:cNvSpPr txBox="1"/>
          <p:nvPr/>
        </p:nvSpPr>
        <p:spPr>
          <a:xfrm>
            <a:off x="18450597" y="3086889"/>
            <a:ext cx="6720115" cy="830997"/>
          </a:xfrm>
          <a:prstGeom prst="rect">
            <a:avLst/>
          </a:prstGeom>
          <a:noFill/>
        </p:spPr>
        <p:txBody>
          <a:bodyPr wrap="square">
            <a:spAutoFit/>
          </a:bodyPr>
          <a:lstStyle/>
          <a:p>
            <a:r>
              <a:rPr lang="en-US" sz="2400" kern="1200" spc="1000" dirty="0">
                <a:solidFill>
                  <a:schemeClr val="bg1"/>
                </a:solidFill>
                <a:latin typeface="Didot" panose="02000503000000020003" pitchFamily="2" charset="0"/>
              </a:rPr>
              <a:t>ALL INDIA TRADE UNION CONGRESS</a:t>
            </a:r>
            <a:endParaRPr lang="en-US" sz="2400" kern="1200" spc="1000" dirty="0"/>
          </a:p>
        </p:txBody>
      </p:sp>
      <p:sp>
        <p:nvSpPr>
          <p:cNvPr id="10" name="TextBox 9">
            <a:extLst>
              <a:ext uri="{FF2B5EF4-FFF2-40B4-BE49-F238E27FC236}">
                <a16:creationId xmlns:a16="http://schemas.microsoft.com/office/drawing/2014/main" id="{0E22D928-9F95-69AA-58FB-1E3713C09731}"/>
              </a:ext>
            </a:extLst>
          </p:cNvPr>
          <p:cNvSpPr txBox="1"/>
          <p:nvPr/>
        </p:nvSpPr>
        <p:spPr>
          <a:xfrm>
            <a:off x="18643552" y="4847771"/>
            <a:ext cx="9557713" cy="523220"/>
          </a:xfrm>
          <a:prstGeom prst="rect">
            <a:avLst/>
          </a:prstGeom>
          <a:noFill/>
        </p:spPr>
        <p:txBody>
          <a:bodyPr wrap="square" rtlCol="0">
            <a:spAutoFit/>
          </a:bodyPr>
          <a:lstStyle/>
          <a:p>
            <a:r>
              <a:rPr lang="en-US" sz="2800" dirty="0">
                <a:solidFill>
                  <a:schemeClr val="bg1"/>
                </a:solidFill>
                <a:latin typeface="Raleway" pitchFamily="2" charset="0"/>
              </a:rPr>
              <a:t>(AITUC) Represents workers from various industries.</a:t>
            </a:r>
          </a:p>
        </p:txBody>
      </p:sp>
      <p:pic>
        <p:nvPicPr>
          <p:cNvPr id="2" name="Picture 1" descr="A logo with a black background&#10;&#10;Description automatically generated">
            <a:extLst>
              <a:ext uri="{FF2B5EF4-FFF2-40B4-BE49-F238E27FC236}">
                <a16:creationId xmlns:a16="http://schemas.microsoft.com/office/drawing/2014/main" id="{6C40FECE-5636-E227-E2A5-7D828F0BE23E}"/>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rot="19739950">
            <a:off x="2951801" y="2657086"/>
            <a:ext cx="6582858" cy="3428571"/>
          </a:xfrm>
          <a:prstGeom prst="rect">
            <a:avLst/>
          </a:prstGeom>
        </p:spPr>
      </p:pic>
      <p:cxnSp>
        <p:nvCxnSpPr>
          <p:cNvPr id="6" name="Straight Connector 5">
            <a:extLst>
              <a:ext uri="{FF2B5EF4-FFF2-40B4-BE49-F238E27FC236}">
                <a16:creationId xmlns:a16="http://schemas.microsoft.com/office/drawing/2014/main" id="{58CBA85C-50D7-5D16-BD20-84AB1182B1C0}"/>
              </a:ext>
            </a:extLst>
          </p:cNvPr>
          <p:cNvCxnSpPr>
            <a:cxnSpLocks/>
          </p:cNvCxnSpPr>
          <p:nvPr/>
        </p:nvCxnSpPr>
        <p:spPr>
          <a:xfrm>
            <a:off x="8730287" y="4233619"/>
            <a:ext cx="1429713" cy="0"/>
          </a:xfrm>
          <a:prstGeom prst="line">
            <a:avLst/>
          </a:prstGeom>
          <a:ln w="57150" cap="rnd">
            <a:solidFill>
              <a:schemeClr val="bg1"/>
            </a:solidFill>
            <a:round/>
          </a:ln>
          <a:effectLst>
            <a:glow rad="228600">
              <a:schemeClr val="bg1">
                <a:alpha val="35000"/>
              </a:schemeClr>
            </a:glow>
            <a:outerShdw blurRad="901700" dir="5400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FE449AD-3071-9063-8E6E-8DE9D097BB48}"/>
              </a:ext>
            </a:extLst>
          </p:cNvPr>
          <p:cNvSpPr txBox="1"/>
          <p:nvPr/>
        </p:nvSpPr>
        <p:spPr>
          <a:xfrm>
            <a:off x="8537332" y="3086889"/>
            <a:ext cx="7862874" cy="830997"/>
          </a:xfrm>
          <a:prstGeom prst="rect">
            <a:avLst/>
          </a:prstGeom>
          <a:noFill/>
        </p:spPr>
        <p:txBody>
          <a:bodyPr wrap="square">
            <a:spAutoFit/>
          </a:bodyPr>
          <a:lstStyle/>
          <a:p>
            <a:r>
              <a:rPr lang="en-US" sz="2400" kern="1200" spc="1000" dirty="0">
                <a:solidFill>
                  <a:schemeClr val="bg1"/>
                </a:solidFill>
                <a:latin typeface="Didot" panose="02000503000000020003" pitchFamily="2" charset="0"/>
              </a:rPr>
              <a:t>INDIAN NATIONAL TRADE UNION CONGRESS</a:t>
            </a:r>
            <a:endParaRPr lang="en-US" sz="2400" kern="1200" spc="1000" dirty="0"/>
          </a:p>
        </p:txBody>
      </p:sp>
      <p:sp>
        <p:nvSpPr>
          <p:cNvPr id="12" name="TextBox 11">
            <a:extLst>
              <a:ext uri="{FF2B5EF4-FFF2-40B4-BE49-F238E27FC236}">
                <a16:creationId xmlns:a16="http://schemas.microsoft.com/office/drawing/2014/main" id="{05E5C461-8D7C-328B-6FBE-B13D93EB6BE6}"/>
              </a:ext>
            </a:extLst>
          </p:cNvPr>
          <p:cNvSpPr txBox="1"/>
          <p:nvPr/>
        </p:nvSpPr>
        <p:spPr>
          <a:xfrm>
            <a:off x="8657717" y="4847771"/>
            <a:ext cx="9557713" cy="523220"/>
          </a:xfrm>
          <a:prstGeom prst="rect">
            <a:avLst/>
          </a:prstGeom>
          <a:noFill/>
        </p:spPr>
        <p:txBody>
          <a:bodyPr wrap="square" rtlCol="0">
            <a:spAutoFit/>
          </a:bodyPr>
          <a:lstStyle/>
          <a:p>
            <a:r>
              <a:rPr lang="en-US" sz="2800" dirty="0">
                <a:solidFill>
                  <a:schemeClr val="bg1"/>
                </a:solidFill>
                <a:latin typeface="Raleway" pitchFamily="2" charset="0"/>
              </a:rPr>
              <a:t>(INTUC) is one of the largest trade unions in India..</a:t>
            </a:r>
          </a:p>
        </p:txBody>
      </p:sp>
    </p:spTree>
    <p:extLst>
      <p:ext uri="{BB962C8B-B14F-4D97-AF65-F5344CB8AC3E}">
        <p14:creationId xmlns:p14="http://schemas.microsoft.com/office/powerpoint/2010/main" val="10551533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10800000">
                                      <p:cBhvr>
                                        <p:cTn id="6" dur="7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5BC042-0024-C381-71AA-E9143348A48B}"/>
              </a:ext>
            </a:extLst>
          </p:cNvPr>
          <p:cNvSpPr txBox="1"/>
          <p:nvPr/>
        </p:nvSpPr>
        <p:spPr>
          <a:xfrm>
            <a:off x="1790700" y="845403"/>
            <a:ext cx="4705350" cy="923330"/>
          </a:xfrm>
          <a:prstGeom prst="rect">
            <a:avLst/>
          </a:prstGeom>
          <a:noFill/>
        </p:spPr>
        <p:txBody>
          <a:bodyPr wrap="square" lIns="91440" tIns="45720" rIns="91440" bIns="45720" rtlCol="0" anchor="t">
            <a:spAutoFit/>
          </a:bodyPr>
          <a:lstStyle/>
          <a:p>
            <a:r>
              <a:rPr lang="en-US" sz="5400" dirty="0">
                <a:solidFill>
                  <a:schemeClr val="bg1"/>
                </a:solidFill>
                <a:latin typeface="Bebas Neue"/>
              </a:rPr>
              <a:t>Starter Activity</a:t>
            </a:r>
          </a:p>
        </p:txBody>
      </p:sp>
      <p:sp>
        <p:nvSpPr>
          <p:cNvPr id="8" name="Rectangle: Rounded Corners 7">
            <a:extLst>
              <a:ext uri="{FF2B5EF4-FFF2-40B4-BE49-F238E27FC236}">
                <a16:creationId xmlns:a16="http://schemas.microsoft.com/office/drawing/2014/main" id="{7D68010F-4E41-B1DA-1933-1DE4CA676D1F}"/>
              </a:ext>
            </a:extLst>
          </p:cNvPr>
          <p:cNvSpPr/>
          <p:nvPr/>
        </p:nvSpPr>
        <p:spPr>
          <a:xfrm>
            <a:off x="1490888" y="2473866"/>
            <a:ext cx="10711543" cy="1869931"/>
          </a:xfrm>
          <a:prstGeom prst="roundRect">
            <a:avLst/>
          </a:prstGeom>
          <a:solidFill>
            <a:srgbClr val="FFFF7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F8E791-B39F-F7E4-AB06-AC91D1E66F68}"/>
              </a:ext>
            </a:extLst>
          </p:cNvPr>
          <p:cNvSpPr txBox="1"/>
          <p:nvPr/>
        </p:nvSpPr>
        <p:spPr>
          <a:xfrm>
            <a:off x="1790800" y="2882807"/>
            <a:ext cx="10312853" cy="3016210"/>
          </a:xfrm>
          <a:prstGeom prst="rect">
            <a:avLst/>
          </a:prstGeom>
          <a:noFill/>
        </p:spPr>
        <p:txBody>
          <a:bodyPr wrap="square" lIns="0" tIns="0" rIns="0" bIns="0" rtlCol="0" anchor="t">
            <a:spAutoFit/>
          </a:bodyPr>
          <a:lstStyle>
            <a:defPPr>
              <a:defRPr lang="en-US"/>
            </a:defPPr>
            <a:lvl1pPr algn="r">
              <a:defRPr sz="1000" b="1" spc="300">
                <a:solidFill>
                  <a:schemeClr val="bg1"/>
                </a:solidFill>
                <a:latin typeface="Lato" panose="020F0502020204030203" pitchFamily="34" charset="0"/>
              </a:defRPr>
            </a:lvl1pPr>
          </a:lstStyle>
          <a:p>
            <a:pPr algn="l"/>
            <a:r>
              <a:rPr lang="en-US" sz="2800" dirty="0">
                <a:solidFill>
                  <a:schemeClr val="tx1"/>
                </a:solidFill>
                <a:latin typeface="Garamond"/>
              </a:rPr>
              <a:t>CAN YOU THINK OF SOME REASONS THAT MAY LEAD INDUSTRIAL WORKERS TO GO ON STRIKE</a:t>
            </a:r>
          </a:p>
          <a:p>
            <a:pPr algn="l"/>
            <a:endParaRPr lang="en-US" sz="2800" dirty="0"/>
          </a:p>
          <a:p>
            <a:pPr algn="l"/>
            <a:endParaRPr lang="en-US" sz="2800" dirty="0"/>
          </a:p>
          <a:p>
            <a:pPr algn="l"/>
            <a:endParaRPr lang="en-US" sz="2800" dirty="0"/>
          </a:p>
          <a:p>
            <a:pPr algn="l"/>
            <a:endParaRPr lang="en-US" sz="2800" dirty="0"/>
          </a:p>
          <a:p>
            <a:pPr algn="l"/>
            <a:endParaRPr lang="en-US" sz="2800" dirty="0"/>
          </a:p>
        </p:txBody>
      </p:sp>
      <p:sp>
        <p:nvSpPr>
          <p:cNvPr id="9" name="TextBox 8">
            <a:extLst>
              <a:ext uri="{FF2B5EF4-FFF2-40B4-BE49-F238E27FC236}">
                <a16:creationId xmlns:a16="http://schemas.microsoft.com/office/drawing/2014/main" id="{50B8E3D5-8720-CF73-7C64-B01AD651D35A}"/>
              </a:ext>
            </a:extLst>
          </p:cNvPr>
          <p:cNvSpPr txBox="1"/>
          <p:nvPr/>
        </p:nvSpPr>
        <p:spPr>
          <a:xfrm>
            <a:off x="1492955" y="6100233"/>
            <a:ext cx="1050431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solidFill>
                <a:latin typeface="Garamond"/>
                <a:cs typeface="Segoe UI"/>
              </a:rPr>
              <a:t>DO YOU KNOW OF ANY STRIKES OR UNIONS </a:t>
            </a:r>
            <a:r>
              <a:rPr lang="en-US" sz="2800" dirty="0">
                <a:solidFill>
                  <a:schemeClr val="tx1"/>
                </a:solidFill>
                <a:latin typeface="Garamond"/>
                <a:cs typeface="Segoe UI"/>
              </a:rPr>
              <a:t>​</a:t>
            </a:r>
          </a:p>
          <a:p>
            <a:r>
              <a:rPr lang="en-US" sz="2800" b="1" dirty="0">
                <a:solidFill>
                  <a:schemeClr val="tx1"/>
                </a:solidFill>
                <a:latin typeface="Garamond"/>
                <a:cs typeface="Segoe UI"/>
              </a:rPr>
              <a:t>THAT HAPPENED IN YOUR COMMUNITY OR </a:t>
            </a:r>
            <a:r>
              <a:rPr lang="en-US" sz="2800" dirty="0">
                <a:solidFill>
                  <a:schemeClr val="tx1"/>
                </a:solidFill>
                <a:latin typeface="Garamond"/>
                <a:cs typeface="Segoe UI"/>
              </a:rPr>
              <a:t>​</a:t>
            </a:r>
          </a:p>
          <a:p>
            <a:r>
              <a:rPr lang="en-US" sz="2800" b="1" dirty="0">
                <a:solidFill>
                  <a:schemeClr val="tx1"/>
                </a:solidFill>
                <a:latin typeface="Garamond"/>
                <a:cs typeface="Segoe UI"/>
              </a:rPr>
              <a:t>ANYTHING THAT YOU HAVE SEEN IN THE NEWS.</a:t>
            </a:r>
          </a:p>
        </p:txBody>
      </p:sp>
    </p:spTree>
    <p:extLst>
      <p:ext uri="{BB962C8B-B14F-4D97-AF65-F5344CB8AC3E}">
        <p14:creationId xmlns:p14="http://schemas.microsoft.com/office/powerpoint/2010/main" val="1953140642"/>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9AD3DD-EA0B-DD44-41FE-DDC39E79425C}"/>
              </a:ext>
            </a:extLst>
          </p:cNvPr>
          <p:cNvSpPr txBox="1"/>
          <p:nvPr/>
        </p:nvSpPr>
        <p:spPr>
          <a:xfrm>
            <a:off x="5783942" y="261259"/>
            <a:ext cx="6720115" cy="769441"/>
          </a:xfrm>
          <a:prstGeom prst="rect">
            <a:avLst/>
          </a:prstGeom>
          <a:noFill/>
        </p:spPr>
        <p:txBody>
          <a:bodyPr wrap="square" rtlCol="0">
            <a:spAutoFit/>
          </a:bodyPr>
          <a:lstStyle/>
          <a:p>
            <a:r>
              <a:rPr lang="en-US" sz="4400" dirty="0">
                <a:solidFill>
                  <a:schemeClr val="bg1"/>
                </a:solidFill>
                <a:latin typeface="Roseritta" pitchFamily="2" charset="0"/>
              </a:rPr>
              <a:t>   SOME UNIONS IN INDIA</a:t>
            </a:r>
          </a:p>
        </p:txBody>
      </p:sp>
      <p:pic>
        <p:nvPicPr>
          <p:cNvPr id="9" name="Picture 8" descr="A logo with a black background&#10;&#10;Description automatically generated">
            <a:extLst>
              <a:ext uri="{FF2B5EF4-FFF2-40B4-BE49-F238E27FC236}">
                <a16:creationId xmlns:a16="http://schemas.microsoft.com/office/drawing/2014/main" id="{9FD48D13-F713-9F28-7116-809F21BCD50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876052" y="7247429"/>
            <a:ext cx="3699198" cy="1926665"/>
          </a:xfrm>
          <a:prstGeom prst="rect">
            <a:avLst/>
          </a:prstGeom>
        </p:spPr>
      </p:pic>
      <p:pic>
        <p:nvPicPr>
          <p:cNvPr id="11" name="Picture 10" descr="A logo of a fist and wheat&#10;&#10;Description automatically generated">
            <a:extLst>
              <a:ext uri="{FF2B5EF4-FFF2-40B4-BE49-F238E27FC236}">
                <a16:creationId xmlns:a16="http://schemas.microsoft.com/office/drawing/2014/main" id="{D1D8F816-5246-864C-4816-1B21673913CF}"/>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rot="18150914">
            <a:off x="4247089" y="1575173"/>
            <a:ext cx="4846070" cy="4846070"/>
          </a:xfrm>
          <a:prstGeom prst="rect">
            <a:avLst/>
          </a:prstGeom>
        </p:spPr>
      </p:pic>
      <p:pic>
        <p:nvPicPr>
          <p:cNvPr id="13" name="Picture 12" descr="A red circle with a gear and a star on it&#10;&#10;Description automatically generated">
            <a:extLst>
              <a:ext uri="{FF2B5EF4-FFF2-40B4-BE49-F238E27FC236}">
                <a16:creationId xmlns:a16="http://schemas.microsoft.com/office/drawing/2014/main" id="{642518D9-98BA-0C31-A4B9-468941C3E380}"/>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0704952" y="7150027"/>
            <a:ext cx="2121471" cy="2121471"/>
          </a:xfrm>
          <a:prstGeom prst="rect">
            <a:avLst/>
          </a:prstGeom>
        </p:spPr>
      </p:pic>
      <p:cxnSp>
        <p:nvCxnSpPr>
          <p:cNvPr id="4" name="Straight Connector 3">
            <a:extLst>
              <a:ext uri="{FF2B5EF4-FFF2-40B4-BE49-F238E27FC236}">
                <a16:creationId xmlns:a16="http://schemas.microsoft.com/office/drawing/2014/main" id="{F54237D8-6002-5FC2-2DFF-C78F1D5B14AD}"/>
              </a:ext>
            </a:extLst>
          </p:cNvPr>
          <p:cNvCxnSpPr>
            <a:cxnSpLocks/>
          </p:cNvCxnSpPr>
          <p:nvPr/>
        </p:nvCxnSpPr>
        <p:spPr>
          <a:xfrm>
            <a:off x="8730287" y="4233619"/>
            <a:ext cx="1429713" cy="0"/>
          </a:xfrm>
          <a:prstGeom prst="line">
            <a:avLst/>
          </a:prstGeom>
          <a:ln w="57150" cap="rnd">
            <a:solidFill>
              <a:schemeClr val="bg1"/>
            </a:solidFill>
            <a:round/>
          </a:ln>
          <a:effectLst>
            <a:glow rad="228600">
              <a:schemeClr val="bg1">
                <a:alpha val="35000"/>
              </a:schemeClr>
            </a:glow>
            <a:outerShdw blurRad="901700" dir="5400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86C443-21F4-5715-C2CE-7D48E34D60AC}"/>
              </a:ext>
            </a:extLst>
          </p:cNvPr>
          <p:cNvSpPr txBox="1"/>
          <p:nvPr/>
        </p:nvSpPr>
        <p:spPr>
          <a:xfrm>
            <a:off x="8537332" y="3086889"/>
            <a:ext cx="6720115" cy="830997"/>
          </a:xfrm>
          <a:prstGeom prst="rect">
            <a:avLst/>
          </a:prstGeom>
          <a:noFill/>
        </p:spPr>
        <p:txBody>
          <a:bodyPr wrap="square">
            <a:spAutoFit/>
          </a:bodyPr>
          <a:lstStyle/>
          <a:p>
            <a:r>
              <a:rPr lang="en-US" sz="2400" kern="1200" spc="1000" dirty="0">
                <a:solidFill>
                  <a:schemeClr val="bg1"/>
                </a:solidFill>
                <a:latin typeface="Didot" panose="02000503000000020003" pitchFamily="2" charset="0"/>
              </a:rPr>
              <a:t>BHARATIYA MAZDOOR</a:t>
            </a:r>
          </a:p>
          <a:p>
            <a:r>
              <a:rPr lang="en-US" sz="2400" kern="1200" spc="1000" dirty="0">
                <a:solidFill>
                  <a:schemeClr val="bg1"/>
                </a:solidFill>
                <a:latin typeface="Didot" panose="02000503000000020003" pitchFamily="2" charset="0"/>
              </a:rPr>
              <a:t>          SANGH</a:t>
            </a:r>
            <a:endParaRPr lang="en-US" sz="2400" kern="1200" spc="1000" dirty="0"/>
          </a:p>
        </p:txBody>
      </p:sp>
      <p:sp>
        <p:nvSpPr>
          <p:cNvPr id="10" name="TextBox 9">
            <a:extLst>
              <a:ext uri="{FF2B5EF4-FFF2-40B4-BE49-F238E27FC236}">
                <a16:creationId xmlns:a16="http://schemas.microsoft.com/office/drawing/2014/main" id="{0E22D928-9F95-69AA-58FB-1E3713C09731}"/>
              </a:ext>
            </a:extLst>
          </p:cNvPr>
          <p:cNvSpPr txBox="1"/>
          <p:nvPr/>
        </p:nvSpPr>
        <p:spPr>
          <a:xfrm>
            <a:off x="8672231" y="4847771"/>
            <a:ext cx="9557713" cy="954107"/>
          </a:xfrm>
          <a:prstGeom prst="rect">
            <a:avLst/>
          </a:prstGeom>
          <a:noFill/>
        </p:spPr>
        <p:txBody>
          <a:bodyPr wrap="square" rtlCol="0">
            <a:spAutoFit/>
          </a:bodyPr>
          <a:lstStyle/>
          <a:p>
            <a:r>
              <a:rPr lang="en-US" sz="2800" dirty="0">
                <a:solidFill>
                  <a:schemeClr val="bg1"/>
                </a:solidFill>
                <a:latin typeface="Raleway" pitchFamily="2" charset="0"/>
              </a:rPr>
              <a:t>(BMS) is a Trade union associated with the </a:t>
            </a:r>
            <a:r>
              <a:rPr lang="en-US" sz="2800" dirty="0" err="1">
                <a:solidFill>
                  <a:schemeClr val="bg1"/>
                </a:solidFill>
                <a:latin typeface="Raleway" pitchFamily="2" charset="0"/>
              </a:rPr>
              <a:t>Rashtriya</a:t>
            </a:r>
            <a:r>
              <a:rPr lang="en-US" sz="2800" dirty="0">
                <a:solidFill>
                  <a:schemeClr val="bg1"/>
                </a:solidFill>
                <a:latin typeface="Raleway" pitchFamily="2" charset="0"/>
              </a:rPr>
              <a:t> Swayamsevak Sangh (RSS)</a:t>
            </a:r>
          </a:p>
        </p:txBody>
      </p:sp>
      <p:pic>
        <p:nvPicPr>
          <p:cNvPr id="2" name="Picture 1" descr="A red flag with black text&#10;&#10;Description automatically generated">
            <a:extLst>
              <a:ext uri="{FF2B5EF4-FFF2-40B4-BE49-F238E27FC236}">
                <a16:creationId xmlns:a16="http://schemas.microsoft.com/office/drawing/2014/main" id="{DA2CDEA3-68C1-3FA5-848F-2A339E5A82B9}"/>
              </a:ext>
            </a:extLst>
          </p:cNvPr>
          <p:cNvPicPr>
            <a:picLocks noChangeAspect="1"/>
          </p:cNvPicPr>
          <p:nvPr/>
        </p:nvPicPr>
        <p:blipFill>
          <a:blip r:embed="rId8">
            <a:alphaModFix/>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845292" y="6832356"/>
            <a:ext cx="1646348" cy="2104908"/>
          </a:xfrm>
          <a:prstGeom prst="rect">
            <a:avLst/>
          </a:prstGeom>
          <a:effectLst>
            <a:outerShdw blurRad="50800" dist="50800" dir="5400000" algn="ctr" rotWithShape="0">
              <a:schemeClr val="tx2"/>
            </a:outerShdw>
          </a:effectLst>
        </p:spPr>
      </p:pic>
      <p:cxnSp>
        <p:nvCxnSpPr>
          <p:cNvPr id="7" name="Straight Connector 6">
            <a:extLst>
              <a:ext uri="{FF2B5EF4-FFF2-40B4-BE49-F238E27FC236}">
                <a16:creationId xmlns:a16="http://schemas.microsoft.com/office/drawing/2014/main" id="{7F2A12FF-99A9-3806-FBFE-85F4B83EA25E}"/>
              </a:ext>
            </a:extLst>
          </p:cNvPr>
          <p:cNvCxnSpPr>
            <a:cxnSpLocks/>
          </p:cNvCxnSpPr>
          <p:nvPr/>
        </p:nvCxnSpPr>
        <p:spPr>
          <a:xfrm>
            <a:off x="19796500" y="4209037"/>
            <a:ext cx="1429713" cy="0"/>
          </a:xfrm>
          <a:prstGeom prst="line">
            <a:avLst/>
          </a:prstGeom>
          <a:ln w="57150" cap="rnd">
            <a:solidFill>
              <a:schemeClr val="bg1"/>
            </a:solidFill>
            <a:round/>
          </a:ln>
          <a:effectLst>
            <a:glow rad="228600">
              <a:schemeClr val="bg1">
                <a:alpha val="35000"/>
              </a:schemeClr>
            </a:glow>
            <a:outerShdw blurRad="901700" dir="5400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7FE64EE-E30B-4E02-2BD1-1DBCE3F16D29}"/>
              </a:ext>
            </a:extLst>
          </p:cNvPr>
          <p:cNvSpPr txBox="1"/>
          <p:nvPr/>
        </p:nvSpPr>
        <p:spPr>
          <a:xfrm>
            <a:off x="19603545" y="3062307"/>
            <a:ext cx="7862874" cy="830997"/>
          </a:xfrm>
          <a:prstGeom prst="rect">
            <a:avLst/>
          </a:prstGeom>
          <a:noFill/>
        </p:spPr>
        <p:txBody>
          <a:bodyPr wrap="square">
            <a:spAutoFit/>
          </a:bodyPr>
          <a:lstStyle/>
          <a:p>
            <a:r>
              <a:rPr lang="en-US" sz="2400" kern="1200" spc="1000" dirty="0">
                <a:solidFill>
                  <a:schemeClr val="bg1"/>
                </a:solidFill>
                <a:latin typeface="Didot" panose="02000503000000020003" pitchFamily="2" charset="0"/>
              </a:rPr>
              <a:t>INDIAN NATIONAL TRADE UNION CONGRESS</a:t>
            </a:r>
            <a:endParaRPr lang="en-US" sz="2400" kern="1200" spc="1000" dirty="0"/>
          </a:p>
        </p:txBody>
      </p:sp>
      <p:sp>
        <p:nvSpPr>
          <p:cNvPr id="14" name="TextBox 13">
            <a:extLst>
              <a:ext uri="{FF2B5EF4-FFF2-40B4-BE49-F238E27FC236}">
                <a16:creationId xmlns:a16="http://schemas.microsoft.com/office/drawing/2014/main" id="{A49B11FB-C5B4-539E-0F55-C9DE307873E3}"/>
              </a:ext>
            </a:extLst>
          </p:cNvPr>
          <p:cNvSpPr txBox="1"/>
          <p:nvPr/>
        </p:nvSpPr>
        <p:spPr>
          <a:xfrm>
            <a:off x="19796500" y="4823189"/>
            <a:ext cx="9557713" cy="523220"/>
          </a:xfrm>
          <a:prstGeom prst="rect">
            <a:avLst/>
          </a:prstGeom>
          <a:noFill/>
        </p:spPr>
        <p:txBody>
          <a:bodyPr wrap="square" rtlCol="0">
            <a:spAutoFit/>
          </a:bodyPr>
          <a:lstStyle/>
          <a:p>
            <a:r>
              <a:rPr lang="en-US" sz="2800" dirty="0">
                <a:solidFill>
                  <a:schemeClr val="bg1"/>
                </a:solidFill>
                <a:latin typeface="Raleway" pitchFamily="2" charset="0"/>
              </a:rPr>
              <a:t>(INTUC) is one of the largest trade unions in India..</a:t>
            </a:r>
          </a:p>
        </p:txBody>
      </p:sp>
    </p:spTree>
    <p:extLst>
      <p:ext uri="{BB962C8B-B14F-4D97-AF65-F5344CB8AC3E}">
        <p14:creationId xmlns:p14="http://schemas.microsoft.com/office/powerpoint/2010/main" val="932524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9AD3DD-EA0B-DD44-41FE-DDC39E79425C}"/>
              </a:ext>
            </a:extLst>
          </p:cNvPr>
          <p:cNvSpPr txBox="1"/>
          <p:nvPr/>
        </p:nvSpPr>
        <p:spPr>
          <a:xfrm>
            <a:off x="5783942" y="261259"/>
            <a:ext cx="6720115" cy="769441"/>
          </a:xfrm>
          <a:prstGeom prst="rect">
            <a:avLst/>
          </a:prstGeom>
          <a:noFill/>
        </p:spPr>
        <p:txBody>
          <a:bodyPr wrap="square" rtlCol="0">
            <a:spAutoFit/>
          </a:bodyPr>
          <a:lstStyle/>
          <a:p>
            <a:r>
              <a:rPr lang="en-US" sz="4400" dirty="0">
                <a:solidFill>
                  <a:schemeClr val="bg1"/>
                </a:solidFill>
                <a:latin typeface="Roseritta" pitchFamily="2" charset="0"/>
              </a:rPr>
              <a:t>   SOME UNIONS IN INDIA</a:t>
            </a:r>
          </a:p>
        </p:txBody>
      </p:sp>
      <p:pic>
        <p:nvPicPr>
          <p:cNvPr id="9" name="Picture 8" descr="A logo with a black background&#10;&#10;Description automatically generated">
            <a:extLst>
              <a:ext uri="{FF2B5EF4-FFF2-40B4-BE49-F238E27FC236}">
                <a16:creationId xmlns:a16="http://schemas.microsoft.com/office/drawing/2014/main" id="{9FD48D13-F713-9F28-7116-809F21BCD50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876052" y="7247429"/>
            <a:ext cx="3699198" cy="1926665"/>
          </a:xfrm>
          <a:prstGeom prst="rect">
            <a:avLst/>
          </a:prstGeom>
        </p:spPr>
      </p:pic>
      <p:pic>
        <p:nvPicPr>
          <p:cNvPr id="11" name="Picture 10" descr="A logo of a fist and wheat&#10;&#10;Description automatically generated">
            <a:extLst>
              <a:ext uri="{FF2B5EF4-FFF2-40B4-BE49-F238E27FC236}">
                <a16:creationId xmlns:a16="http://schemas.microsoft.com/office/drawing/2014/main" id="{D1D8F816-5246-864C-4816-1B21673913CF}"/>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0041857" y="6577780"/>
            <a:ext cx="3709219" cy="3709219"/>
          </a:xfrm>
          <a:prstGeom prst="rect">
            <a:avLst/>
          </a:prstGeom>
        </p:spPr>
      </p:pic>
      <p:pic>
        <p:nvPicPr>
          <p:cNvPr id="13" name="Picture 12" descr="A red circle with a gear and a star on it&#10;&#10;Description automatically generated">
            <a:extLst>
              <a:ext uri="{FF2B5EF4-FFF2-40B4-BE49-F238E27FC236}">
                <a16:creationId xmlns:a16="http://schemas.microsoft.com/office/drawing/2014/main" id="{642518D9-98BA-0C31-A4B9-468941C3E38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4413998" y="2344713"/>
            <a:ext cx="4185692" cy="4185688"/>
          </a:xfrm>
          <a:prstGeom prst="rect">
            <a:avLst/>
          </a:prstGeom>
        </p:spPr>
      </p:pic>
      <p:cxnSp>
        <p:nvCxnSpPr>
          <p:cNvPr id="4" name="Straight Connector 3">
            <a:extLst>
              <a:ext uri="{FF2B5EF4-FFF2-40B4-BE49-F238E27FC236}">
                <a16:creationId xmlns:a16="http://schemas.microsoft.com/office/drawing/2014/main" id="{F54237D8-6002-5FC2-2DFF-C78F1D5B14AD}"/>
              </a:ext>
            </a:extLst>
          </p:cNvPr>
          <p:cNvCxnSpPr>
            <a:cxnSpLocks/>
          </p:cNvCxnSpPr>
          <p:nvPr/>
        </p:nvCxnSpPr>
        <p:spPr>
          <a:xfrm>
            <a:off x="8730287" y="4233619"/>
            <a:ext cx="1429713" cy="0"/>
          </a:xfrm>
          <a:prstGeom prst="line">
            <a:avLst/>
          </a:prstGeom>
          <a:ln w="57150" cap="rnd">
            <a:solidFill>
              <a:schemeClr val="bg1"/>
            </a:solidFill>
            <a:round/>
          </a:ln>
          <a:effectLst>
            <a:glow rad="228600">
              <a:schemeClr val="bg1">
                <a:alpha val="35000"/>
              </a:schemeClr>
            </a:glow>
            <a:outerShdw blurRad="901700" dir="5400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86C443-21F4-5715-C2CE-7D48E34D60AC}"/>
              </a:ext>
            </a:extLst>
          </p:cNvPr>
          <p:cNvSpPr txBox="1"/>
          <p:nvPr/>
        </p:nvSpPr>
        <p:spPr>
          <a:xfrm>
            <a:off x="8537332" y="3217517"/>
            <a:ext cx="6720115" cy="461665"/>
          </a:xfrm>
          <a:prstGeom prst="rect">
            <a:avLst/>
          </a:prstGeom>
          <a:noFill/>
        </p:spPr>
        <p:txBody>
          <a:bodyPr wrap="square">
            <a:spAutoFit/>
          </a:bodyPr>
          <a:lstStyle/>
          <a:p>
            <a:r>
              <a:rPr lang="en-US" sz="2400" kern="1200" spc="1000" dirty="0">
                <a:solidFill>
                  <a:schemeClr val="bg1"/>
                </a:solidFill>
                <a:latin typeface="Didot" panose="02000503000000020003" pitchFamily="2" charset="0"/>
              </a:rPr>
              <a:t>HIND MAZDOOR SABHA</a:t>
            </a:r>
            <a:endParaRPr lang="en-US" sz="2400" kern="1200" spc="1000" dirty="0"/>
          </a:p>
        </p:txBody>
      </p:sp>
      <p:sp>
        <p:nvSpPr>
          <p:cNvPr id="10" name="TextBox 9">
            <a:extLst>
              <a:ext uri="{FF2B5EF4-FFF2-40B4-BE49-F238E27FC236}">
                <a16:creationId xmlns:a16="http://schemas.microsoft.com/office/drawing/2014/main" id="{0E22D928-9F95-69AA-58FB-1E3713C09731}"/>
              </a:ext>
            </a:extLst>
          </p:cNvPr>
          <p:cNvSpPr txBox="1"/>
          <p:nvPr/>
        </p:nvSpPr>
        <p:spPr>
          <a:xfrm>
            <a:off x="8614175" y="4847771"/>
            <a:ext cx="9557713" cy="954107"/>
          </a:xfrm>
          <a:prstGeom prst="rect">
            <a:avLst/>
          </a:prstGeom>
          <a:noFill/>
        </p:spPr>
        <p:txBody>
          <a:bodyPr wrap="square" rtlCol="0">
            <a:spAutoFit/>
          </a:bodyPr>
          <a:lstStyle/>
          <a:p>
            <a:r>
              <a:rPr lang="en-US" sz="2800" dirty="0">
                <a:solidFill>
                  <a:schemeClr val="bg1"/>
                </a:solidFill>
                <a:latin typeface="Raleway" pitchFamily="2" charset="0"/>
              </a:rPr>
              <a:t>(HMS) is a Trade union organization with a presence in multiple states of India. </a:t>
            </a:r>
          </a:p>
        </p:txBody>
      </p:sp>
      <p:pic>
        <p:nvPicPr>
          <p:cNvPr id="2" name="Picture 1" descr="A red flag with black text&#10;&#10;Description automatically generated">
            <a:extLst>
              <a:ext uri="{FF2B5EF4-FFF2-40B4-BE49-F238E27FC236}">
                <a16:creationId xmlns:a16="http://schemas.microsoft.com/office/drawing/2014/main" id="{DA2CDEA3-68C1-3FA5-848F-2A339E5A82B9}"/>
              </a:ext>
            </a:extLst>
          </p:cNvPr>
          <p:cNvPicPr>
            <a:picLocks noChangeAspect="1"/>
          </p:cNvPicPr>
          <p:nvPr/>
        </p:nvPicPr>
        <p:blipFill>
          <a:blip r:embed="rId8">
            <a:alphaModFix/>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756803" y="6832356"/>
            <a:ext cx="1646348" cy="2104908"/>
          </a:xfrm>
          <a:prstGeom prst="rect">
            <a:avLst/>
          </a:prstGeom>
          <a:effectLst>
            <a:outerShdw blurRad="50800" dist="50800" dir="5400000" algn="ctr" rotWithShape="0">
              <a:schemeClr val="tx2"/>
            </a:outerShdw>
          </a:effectLst>
        </p:spPr>
      </p:pic>
      <p:cxnSp>
        <p:nvCxnSpPr>
          <p:cNvPr id="5" name="Straight Connector 4">
            <a:extLst>
              <a:ext uri="{FF2B5EF4-FFF2-40B4-BE49-F238E27FC236}">
                <a16:creationId xmlns:a16="http://schemas.microsoft.com/office/drawing/2014/main" id="{8DF4F64A-1E22-CE77-ED71-656A00EE62CA}"/>
              </a:ext>
            </a:extLst>
          </p:cNvPr>
          <p:cNvCxnSpPr>
            <a:cxnSpLocks/>
          </p:cNvCxnSpPr>
          <p:nvPr/>
        </p:nvCxnSpPr>
        <p:spPr>
          <a:xfrm>
            <a:off x="20356940" y="4327028"/>
            <a:ext cx="1429713" cy="0"/>
          </a:xfrm>
          <a:prstGeom prst="line">
            <a:avLst/>
          </a:prstGeom>
          <a:ln w="57150" cap="rnd">
            <a:solidFill>
              <a:schemeClr val="bg1"/>
            </a:solidFill>
            <a:round/>
          </a:ln>
          <a:effectLst>
            <a:glow rad="228600">
              <a:schemeClr val="bg1">
                <a:alpha val="35000"/>
              </a:schemeClr>
            </a:glow>
            <a:outerShdw blurRad="901700" dir="5400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7F00AE9-052B-020F-4C44-60546BF6D336}"/>
              </a:ext>
            </a:extLst>
          </p:cNvPr>
          <p:cNvSpPr txBox="1"/>
          <p:nvPr/>
        </p:nvSpPr>
        <p:spPr>
          <a:xfrm>
            <a:off x="20163985" y="3180298"/>
            <a:ext cx="6720115" cy="830997"/>
          </a:xfrm>
          <a:prstGeom prst="rect">
            <a:avLst/>
          </a:prstGeom>
          <a:noFill/>
        </p:spPr>
        <p:txBody>
          <a:bodyPr wrap="square">
            <a:spAutoFit/>
          </a:bodyPr>
          <a:lstStyle/>
          <a:p>
            <a:r>
              <a:rPr lang="en-US" sz="2400" kern="1200" spc="1000" dirty="0">
                <a:solidFill>
                  <a:schemeClr val="bg1"/>
                </a:solidFill>
                <a:latin typeface="Didot" panose="02000503000000020003" pitchFamily="2" charset="0"/>
              </a:rPr>
              <a:t>BHARATIYA MAZDOOR</a:t>
            </a:r>
          </a:p>
          <a:p>
            <a:r>
              <a:rPr lang="en-US" sz="2400" kern="1200" spc="1000" dirty="0">
                <a:solidFill>
                  <a:schemeClr val="bg1"/>
                </a:solidFill>
                <a:latin typeface="Didot" panose="02000503000000020003" pitchFamily="2" charset="0"/>
              </a:rPr>
              <a:t>          SANGH</a:t>
            </a:r>
            <a:endParaRPr lang="en-US" sz="2400" kern="1200" spc="1000" dirty="0"/>
          </a:p>
        </p:txBody>
      </p:sp>
      <p:sp>
        <p:nvSpPr>
          <p:cNvPr id="15" name="TextBox 14">
            <a:extLst>
              <a:ext uri="{FF2B5EF4-FFF2-40B4-BE49-F238E27FC236}">
                <a16:creationId xmlns:a16="http://schemas.microsoft.com/office/drawing/2014/main" id="{6CECB9A2-C3C9-3540-1614-259B04B96E06}"/>
              </a:ext>
            </a:extLst>
          </p:cNvPr>
          <p:cNvSpPr txBox="1"/>
          <p:nvPr/>
        </p:nvSpPr>
        <p:spPr>
          <a:xfrm>
            <a:off x="20356940" y="4941180"/>
            <a:ext cx="9557713" cy="954107"/>
          </a:xfrm>
          <a:prstGeom prst="rect">
            <a:avLst/>
          </a:prstGeom>
          <a:noFill/>
        </p:spPr>
        <p:txBody>
          <a:bodyPr wrap="square" rtlCol="0">
            <a:spAutoFit/>
          </a:bodyPr>
          <a:lstStyle/>
          <a:p>
            <a:r>
              <a:rPr lang="en-US" sz="2800" dirty="0">
                <a:solidFill>
                  <a:schemeClr val="bg1"/>
                </a:solidFill>
                <a:latin typeface="Raleway" pitchFamily="2" charset="0"/>
              </a:rPr>
              <a:t>(BMS) is a Trade union associated with the </a:t>
            </a:r>
            <a:r>
              <a:rPr lang="en-US" sz="2800" dirty="0" err="1">
                <a:solidFill>
                  <a:schemeClr val="bg1"/>
                </a:solidFill>
                <a:latin typeface="Raleway" pitchFamily="2" charset="0"/>
              </a:rPr>
              <a:t>Rashtriya</a:t>
            </a:r>
            <a:r>
              <a:rPr lang="en-US" sz="2800" dirty="0">
                <a:solidFill>
                  <a:schemeClr val="bg1"/>
                </a:solidFill>
                <a:latin typeface="Raleway" pitchFamily="2" charset="0"/>
              </a:rPr>
              <a:t> Swayamsevak Sangh (RSS)</a:t>
            </a:r>
          </a:p>
        </p:txBody>
      </p:sp>
    </p:spTree>
    <p:extLst>
      <p:ext uri="{BB962C8B-B14F-4D97-AF65-F5344CB8AC3E}">
        <p14:creationId xmlns:p14="http://schemas.microsoft.com/office/powerpoint/2010/main" val="276790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13"/>
                                        </p:tgtEl>
                                      </p:cBhvr>
                                    </p:animEffect>
                                    <p:animScale>
                                      <p:cBhvr>
                                        <p:cTn id="7" dur="35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9AD3DD-EA0B-DD44-41FE-DDC39E79425C}"/>
              </a:ext>
            </a:extLst>
          </p:cNvPr>
          <p:cNvSpPr txBox="1"/>
          <p:nvPr/>
        </p:nvSpPr>
        <p:spPr>
          <a:xfrm>
            <a:off x="5444801" y="-4631396"/>
            <a:ext cx="6720115" cy="769441"/>
          </a:xfrm>
          <a:prstGeom prst="rect">
            <a:avLst/>
          </a:prstGeom>
          <a:noFill/>
        </p:spPr>
        <p:txBody>
          <a:bodyPr wrap="square" rtlCol="0">
            <a:spAutoFit/>
          </a:bodyPr>
          <a:lstStyle/>
          <a:p>
            <a:r>
              <a:rPr lang="en-US" sz="4400" dirty="0">
                <a:solidFill>
                  <a:schemeClr val="bg1"/>
                </a:solidFill>
                <a:latin typeface="Roseritta" pitchFamily="2" charset="0"/>
              </a:rPr>
              <a:t>   SOME UNIONS IN INDIA</a:t>
            </a:r>
          </a:p>
        </p:txBody>
      </p:sp>
      <p:pic>
        <p:nvPicPr>
          <p:cNvPr id="9" name="Picture 8" descr="A logo with a black background&#10;&#10;Description automatically generated">
            <a:extLst>
              <a:ext uri="{FF2B5EF4-FFF2-40B4-BE49-F238E27FC236}">
                <a16:creationId xmlns:a16="http://schemas.microsoft.com/office/drawing/2014/main" id="{9FD48D13-F713-9F28-7116-809F21BCD50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804859" y="12493304"/>
            <a:ext cx="3699198" cy="1926665"/>
          </a:xfrm>
          <a:prstGeom prst="rect">
            <a:avLst/>
          </a:prstGeom>
        </p:spPr>
      </p:pic>
      <p:pic>
        <p:nvPicPr>
          <p:cNvPr id="11" name="Picture 10" descr="A logo of a fist and wheat&#10;&#10;Description automatically generated">
            <a:extLst>
              <a:ext uri="{FF2B5EF4-FFF2-40B4-BE49-F238E27FC236}">
                <a16:creationId xmlns:a16="http://schemas.microsoft.com/office/drawing/2014/main" id="{D1D8F816-5246-864C-4816-1B21673913CF}"/>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192232" y="11887199"/>
            <a:ext cx="3709219" cy="3709219"/>
          </a:xfrm>
          <a:prstGeom prst="rect">
            <a:avLst/>
          </a:prstGeom>
        </p:spPr>
      </p:pic>
      <p:pic>
        <p:nvPicPr>
          <p:cNvPr id="13" name="Picture 12" descr="A red circle with a gear and a star on it&#10;&#10;Description automatically generated">
            <a:extLst>
              <a:ext uri="{FF2B5EF4-FFF2-40B4-BE49-F238E27FC236}">
                <a16:creationId xmlns:a16="http://schemas.microsoft.com/office/drawing/2014/main" id="{642518D9-98BA-0C31-A4B9-468941C3E38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5476377" y="2140775"/>
            <a:ext cx="4185692" cy="4185688"/>
          </a:xfrm>
          <a:prstGeom prst="rect">
            <a:avLst/>
          </a:prstGeom>
        </p:spPr>
      </p:pic>
      <p:cxnSp>
        <p:nvCxnSpPr>
          <p:cNvPr id="4" name="Straight Connector 3">
            <a:extLst>
              <a:ext uri="{FF2B5EF4-FFF2-40B4-BE49-F238E27FC236}">
                <a16:creationId xmlns:a16="http://schemas.microsoft.com/office/drawing/2014/main" id="{F54237D8-6002-5FC2-2DFF-C78F1D5B14AD}"/>
              </a:ext>
            </a:extLst>
          </p:cNvPr>
          <p:cNvCxnSpPr>
            <a:cxnSpLocks/>
          </p:cNvCxnSpPr>
          <p:nvPr/>
        </p:nvCxnSpPr>
        <p:spPr>
          <a:xfrm>
            <a:off x="8537332" y="-2698124"/>
            <a:ext cx="1429713" cy="0"/>
          </a:xfrm>
          <a:prstGeom prst="line">
            <a:avLst/>
          </a:prstGeom>
          <a:ln w="57150" cap="rnd">
            <a:solidFill>
              <a:schemeClr val="bg1"/>
            </a:solidFill>
            <a:round/>
          </a:ln>
          <a:effectLst>
            <a:glow rad="228600">
              <a:schemeClr val="bg1">
                <a:alpha val="35000"/>
              </a:schemeClr>
            </a:glow>
            <a:outerShdw blurRad="901700" dir="5400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86C443-21F4-5715-C2CE-7D48E34D60AC}"/>
              </a:ext>
            </a:extLst>
          </p:cNvPr>
          <p:cNvSpPr txBox="1"/>
          <p:nvPr/>
        </p:nvSpPr>
        <p:spPr>
          <a:xfrm>
            <a:off x="8181336" y="-3401402"/>
            <a:ext cx="6720115" cy="830997"/>
          </a:xfrm>
          <a:prstGeom prst="rect">
            <a:avLst/>
          </a:prstGeom>
          <a:noFill/>
        </p:spPr>
        <p:txBody>
          <a:bodyPr wrap="square">
            <a:spAutoFit/>
          </a:bodyPr>
          <a:lstStyle/>
          <a:p>
            <a:r>
              <a:rPr lang="en-US" sz="2400" kern="1200" spc="1000" dirty="0">
                <a:solidFill>
                  <a:schemeClr val="bg1"/>
                </a:solidFill>
                <a:latin typeface="Didot" panose="02000503000000020003" pitchFamily="2" charset="0"/>
              </a:rPr>
              <a:t>ALL INDIA TRADE UNION CONGRESS</a:t>
            </a:r>
            <a:endParaRPr lang="en-US" sz="2400" kern="1200" spc="1000" dirty="0"/>
          </a:p>
        </p:txBody>
      </p:sp>
      <p:sp>
        <p:nvSpPr>
          <p:cNvPr id="10" name="TextBox 9">
            <a:extLst>
              <a:ext uri="{FF2B5EF4-FFF2-40B4-BE49-F238E27FC236}">
                <a16:creationId xmlns:a16="http://schemas.microsoft.com/office/drawing/2014/main" id="{0E22D928-9F95-69AA-58FB-1E3713C09731}"/>
              </a:ext>
            </a:extLst>
          </p:cNvPr>
          <p:cNvSpPr txBox="1"/>
          <p:nvPr/>
        </p:nvSpPr>
        <p:spPr>
          <a:xfrm>
            <a:off x="8267984" y="-1867127"/>
            <a:ext cx="9557713" cy="523220"/>
          </a:xfrm>
          <a:prstGeom prst="rect">
            <a:avLst/>
          </a:prstGeom>
          <a:noFill/>
        </p:spPr>
        <p:txBody>
          <a:bodyPr wrap="square" rtlCol="0">
            <a:spAutoFit/>
          </a:bodyPr>
          <a:lstStyle/>
          <a:p>
            <a:r>
              <a:rPr lang="en-US" sz="2800" dirty="0">
                <a:solidFill>
                  <a:schemeClr val="bg1"/>
                </a:solidFill>
                <a:latin typeface="Raleway" pitchFamily="2" charset="0"/>
              </a:rPr>
              <a:t>(AITUC) Represents workers from various industries.</a:t>
            </a:r>
          </a:p>
        </p:txBody>
      </p:sp>
      <p:pic>
        <p:nvPicPr>
          <p:cNvPr id="2" name="Picture 1" descr="A red flag with black text&#10;&#10;Description automatically generated">
            <a:extLst>
              <a:ext uri="{FF2B5EF4-FFF2-40B4-BE49-F238E27FC236}">
                <a16:creationId xmlns:a16="http://schemas.microsoft.com/office/drawing/2014/main" id="{DA2CDEA3-68C1-3FA5-848F-2A339E5A82B9}"/>
              </a:ext>
            </a:extLst>
          </p:cNvPr>
          <p:cNvPicPr>
            <a:picLocks noChangeAspect="1"/>
          </p:cNvPicPr>
          <p:nvPr/>
        </p:nvPicPr>
        <p:blipFill>
          <a:blip r:embed="rId8">
            <a:alphaModFix/>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890984" y="12315061"/>
            <a:ext cx="1646348" cy="2104908"/>
          </a:xfrm>
          <a:prstGeom prst="rect">
            <a:avLst/>
          </a:prstGeom>
          <a:effectLst>
            <a:outerShdw blurRad="50800" dist="50800" dir="5400000" algn="ctr" rotWithShape="0">
              <a:schemeClr val="tx2"/>
            </a:outerShdw>
          </a:effectLst>
        </p:spPr>
      </p:pic>
      <p:cxnSp>
        <p:nvCxnSpPr>
          <p:cNvPr id="5" name="Straight Connector 4">
            <a:extLst>
              <a:ext uri="{FF2B5EF4-FFF2-40B4-BE49-F238E27FC236}">
                <a16:creationId xmlns:a16="http://schemas.microsoft.com/office/drawing/2014/main" id="{8DF4F64A-1E22-CE77-ED71-656A00EE62CA}"/>
              </a:ext>
            </a:extLst>
          </p:cNvPr>
          <p:cNvCxnSpPr>
            <a:cxnSpLocks/>
          </p:cNvCxnSpPr>
          <p:nvPr/>
        </p:nvCxnSpPr>
        <p:spPr>
          <a:xfrm>
            <a:off x="20356940" y="4327028"/>
            <a:ext cx="1429713" cy="0"/>
          </a:xfrm>
          <a:prstGeom prst="line">
            <a:avLst/>
          </a:prstGeom>
          <a:ln w="57150" cap="rnd">
            <a:solidFill>
              <a:schemeClr val="bg1"/>
            </a:solidFill>
            <a:round/>
          </a:ln>
          <a:effectLst>
            <a:glow rad="228600">
              <a:schemeClr val="bg1">
                <a:alpha val="35000"/>
              </a:schemeClr>
            </a:glow>
            <a:outerShdw blurRad="901700" dir="5400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7F00AE9-052B-020F-4C44-60546BF6D336}"/>
              </a:ext>
            </a:extLst>
          </p:cNvPr>
          <p:cNvSpPr txBox="1"/>
          <p:nvPr/>
        </p:nvSpPr>
        <p:spPr>
          <a:xfrm>
            <a:off x="20163985" y="3180298"/>
            <a:ext cx="6720115" cy="830997"/>
          </a:xfrm>
          <a:prstGeom prst="rect">
            <a:avLst/>
          </a:prstGeom>
          <a:noFill/>
        </p:spPr>
        <p:txBody>
          <a:bodyPr wrap="square">
            <a:spAutoFit/>
          </a:bodyPr>
          <a:lstStyle/>
          <a:p>
            <a:r>
              <a:rPr lang="en-US" sz="2400" kern="1200" spc="1000" dirty="0">
                <a:solidFill>
                  <a:schemeClr val="bg1"/>
                </a:solidFill>
                <a:latin typeface="Didot" panose="02000503000000020003" pitchFamily="2" charset="0"/>
              </a:rPr>
              <a:t>ALL INDIA TRADE UNION CONGRESS</a:t>
            </a:r>
            <a:endParaRPr lang="en-US" sz="2400" kern="1200" spc="1000" dirty="0"/>
          </a:p>
        </p:txBody>
      </p:sp>
      <p:sp>
        <p:nvSpPr>
          <p:cNvPr id="15" name="TextBox 14">
            <a:extLst>
              <a:ext uri="{FF2B5EF4-FFF2-40B4-BE49-F238E27FC236}">
                <a16:creationId xmlns:a16="http://schemas.microsoft.com/office/drawing/2014/main" id="{6CECB9A2-C3C9-3540-1614-259B04B96E06}"/>
              </a:ext>
            </a:extLst>
          </p:cNvPr>
          <p:cNvSpPr txBox="1"/>
          <p:nvPr/>
        </p:nvSpPr>
        <p:spPr>
          <a:xfrm>
            <a:off x="20356940" y="4941180"/>
            <a:ext cx="9557713" cy="523220"/>
          </a:xfrm>
          <a:prstGeom prst="rect">
            <a:avLst/>
          </a:prstGeom>
          <a:noFill/>
        </p:spPr>
        <p:txBody>
          <a:bodyPr wrap="square" rtlCol="0">
            <a:spAutoFit/>
          </a:bodyPr>
          <a:lstStyle/>
          <a:p>
            <a:r>
              <a:rPr lang="en-US" sz="2800" dirty="0">
                <a:solidFill>
                  <a:schemeClr val="bg1"/>
                </a:solidFill>
                <a:latin typeface="Raleway" pitchFamily="2" charset="0"/>
              </a:rPr>
              <a:t>(AITUC) Represents workers from various industries.</a:t>
            </a:r>
          </a:p>
        </p:txBody>
      </p:sp>
    </p:spTree>
    <p:extLst>
      <p:ext uri="{BB962C8B-B14F-4D97-AF65-F5344CB8AC3E}">
        <p14:creationId xmlns:p14="http://schemas.microsoft.com/office/powerpoint/2010/main" val="229853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0" name="Picture 6" descr="The Strike that Never Ended: Episode 1 (The Beginnings)">
            <a:extLst>
              <a:ext uri="{FF2B5EF4-FFF2-40B4-BE49-F238E27FC236}">
                <a16:creationId xmlns:a16="http://schemas.microsoft.com/office/drawing/2014/main" id="{D781823A-9B3F-9E70-9382-5C554692749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18288000" cy="103126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FF917F-D65F-2C9D-526B-87EFF3B82935}"/>
              </a:ext>
            </a:extLst>
          </p:cNvPr>
          <p:cNvSpPr txBox="1"/>
          <p:nvPr/>
        </p:nvSpPr>
        <p:spPr>
          <a:xfrm>
            <a:off x="2307101" y="1554187"/>
            <a:ext cx="6147582" cy="646331"/>
          </a:xfrm>
          <a:prstGeom prst="rect">
            <a:avLst/>
          </a:prstGeom>
          <a:noFill/>
        </p:spPr>
        <p:txBody>
          <a:bodyPr wrap="square" rtlCol="0">
            <a:spAutoFit/>
          </a:bodyPr>
          <a:lstStyle/>
          <a:p>
            <a:r>
              <a:rPr lang="en-US" sz="3600" dirty="0">
                <a:solidFill>
                  <a:schemeClr val="bg1"/>
                </a:solidFill>
                <a:latin typeface="Perandory" pitchFamily="50" charset="0"/>
              </a:rPr>
              <a:t>NURSE STRIKES IN U.S</a:t>
            </a:r>
          </a:p>
        </p:txBody>
      </p:sp>
      <p:sp>
        <p:nvSpPr>
          <p:cNvPr id="4" name="TextBox 3">
            <a:extLst>
              <a:ext uri="{FF2B5EF4-FFF2-40B4-BE49-F238E27FC236}">
                <a16:creationId xmlns:a16="http://schemas.microsoft.com/office/drawing/2014/main" id="{BC8C02FA-7301-A4D8-64DE-D7820F601D26}"/>
              </a:ext>
            </a:extLst>
          </p:cNvPr>
          <p:cNvSpPr txBox="1"/>
          <p:nvPr/>
        </p:nvSpPr>
        <p:spPr>
          <a:xfrm>
            <a:off x="1680427" y="3204450"/>
            <a:ext cx="6464104" cy="1200329"/>
          </a:xfrm>
          <a:prstGeom prst="rect">
            <a:avLst/>
          </a:prstGeom>
          <a:noFill/>
        </p:spPr>
        <p:txBody>
          <a:bodyPr wrap="square" rtlCol="0">
            <a:spAutoFit/>
          </a:bodyPr>
          <a:lstStyle/>
          <a:p>
            <a:r>
              <a:rPr lang="en-US" sz="3600" dirty="0">
                <a:solidFill>
                  <a:schemeClr val="bg1"/>
                </a:solidFill>
                <a:latin typeface="Perandory" pitchFamily="50" charset="0"/>
              </a:rPr>
              <a:t> Strike in Karnataka over</a:t>
            </a:r>
          </a:p>
          <a:p>
            <a:r>
              <a:rPr lang="en-US" sz="3600" dirty="0">
                <a:solidFill>
                  <a:schemeClr val="bg1"/>
                </a:solidFill>
                <a:latin typeface="Perandory" pitchFamily="50" charset="0"/>
              </a:rPr>
              <a:t>  water-sharing disputes</a:t>
            </a:r>
          </a:p>
        </p:txBody>
      </p:sp>
      <p:sp>
        <p:nvSpPr>
          <p:cNvPr id="5" name="TextBox 4">
            <a:extLst>
              <a:ext uri="{FF2B5EF4-FFF2-40B4-BE49-F238E27FC236}">
                <a16:creationId xmlns:a16="http://schemas.microsoft.com/office/drawing/2014/main" id="{D38330CC-19E8-E3E2-EDAD-4C7E229B5487}"/>
              </a:ext>
            </a:extLst>
          </p:cNvPr>
          <p:cNvSpPr txBox="1"/>
          <p:nvPr/>
        </p:nvSpPr>
        <p:spPr>
          <a:xfrm>
            <a:off x="1680427" y="5114891"/>
            <a:ext cx="6147582" cy="1200329"/>
          </a:xfrm>
          <a:prstGeom prst="rect">
            <a:avLst/>
          </a:prstGeom>
          <a:noFill/>
        </p:spPr>
        <p:txBody>
          <a:bodyPr wrap="square" rtlCol="0">
            <a:spAutoFit/>
          </a:bodyPr>
          <a:lstStyle/>
          <a:p>
            <a:r>
              <a:rPr lang="en-US" sz="3600" dirty="0">
                <a:solidFill>
                  <a:schemeClr val="bg1"/>
                </a:solidFill>
                <a:latin typeface="Perandory" pitchFamily="50" charset="0"/>
              </a:rPr>
              <a:t>OLA AND UBER DRIVERS STRIKE</a:t>
            </a:r>
          </a:p>
          <a:p>
            <a:r>
              <a:rPr lang="en-US" sz="3600" dirty="0">
                <a:solidFill>
                  <a:schemeClr val="bg1"/>
                </a:solidFill>
                <a:latin typeface="Perandory" pitchFamily="50" charset="0"/>
              </a:rPr>
              <a:t>           IN TAMIL NADU</a:t>
            </a:r>
          </a:p>
        </p:txBody>
      </p:sp>
      <p:sp>
        <p:nvSpPr>
          <p:cNvPr id="6" name="TextBox 5">
            <a:extLst>
              <a:ext uri="{FF2B5EF4-FFF2-40B4-BE49-F238E27FC236}">
                <a16:creationId xmlns:a16="http://schemas.microsoft.com/office/drawing/2014/main" id="{865B216A-DB36-19DF-0E73-FB003C1F4C9A}"/>
              </a:ext>
            </a:extLst>
          </p:cNvPr>
          <p:cNvSpPr txBox="1"/>
          <p:nvPr/>
        </p:nvSpPr>
        <p:spPr>
          <a:xfrm>
            <a:off x="1814732" y="6963508"/>
            <a:ext cx="6147582" cy="646331"/>
          </a:xfrm>
          <a:prstGeom prst="rect">
            <a:avLst/>
          </a:prstGeom>
          <a:noFill/>
        </p:spPr>
        <p:txBody>
          <a:bodyPr wrap="square" rtlCol="0">
            <a:spAutoFit/>
          </a:bodyPr>
          <a:lstStyle/>
          <a:p>
            <a:r>
              <a:rPr lang="en-US" sz="3600" dirty="0">
                <a:solidFill>
                  <a:schemeClr val="bg1"/>
                </a:solidFill>
                <a:latin typeface="Perandory" pitchFamily="50" charset="0"/>
              </a:rPr>
              <a:t>   FACTORY STRIKES IN CHINA</a:t>
            </a:r>
          </a:p>
        </p:txBody>
      </p:sp>
      <p:sp>
        <p:nvSpPr>
          <p:cNvPr id="7" name="TextBox 6">
            <a:extLst>
              <a:ext uri="{FF2B5EF4-FFF2-40B4-BE49-F238E27FC236}">
                <a16:creationId xmlns:a16="http://schemas.microsoft.com/office/drawing/2014/main" id="{0834208F-541B-4BCA-E319-5967F1855420}"/>
              </a:ext>
            </a:extLst>
          </p:cNvPr>
          <p:cNvSpPr txBox="1"/>
          <p:nvPr/>
        </p:nvSpPr>
        <p:spPr>
          <a:xfrm>
            <a:off x="1969476" y="8258127"/>
            <a:ext cx="6147582" cy="646331"/>
          </a:xfrm>
          <a:prstGeom prst="rect">
            <a:avLst/>
          </a:prstGeom>
          <a:noFill/>
        </p:spPr>
        <p:txBody>
          <a:bodyPr wrap="square" rtlCol="0">
            <a:spAutoFit/>
          </a:bodyPr>
          <a:lstStyle/>
          <a:p>
            <a:r>
              <a:rPr lang="en-US" sz="3600" dirty="0">
                <a:solidFill>
                  <a:schemeClr val="bg1"/>
                </a:solidFill>
                <a:latin typeface="Perandory" pitchFamily="50" charset="0"/>
              </a:rPr>
              <a:t>  US AUTO UNION STRIKE</a:t>
            </a:r>
          </a:p>
        </p:txBody>
      </p:sp>
      <p:sp>
        <p:nvSpPr>
          <p:cNvPr id="12" name="TextBox 11">
            <a:extLst>
              <a:ext uri="{FF2B5EF4-FFF2-40B4-BE49-F238E27FC236}">
                <a16:creationId xmlns:a16="http://schemas.microsoft.com/office/drawing/2014/main" id="{D24518EE-4FEC-0FE5-B1A8-6C297187974C}"/>
              </a:ext>
            </a:extLst>
          </p:cNvPr>
          <p:cNvSpPr txBox="1"/>
          <p:nvPr/>
        </p:nvSpPr>
        <p:spPr>
          <a:xfrm>
            <a:off x="12023791" y="1559335"/>
            <a:ext cx="5950634" cy="1015663"/>
          </a:xfrm>
          <a:prstGeom prst="rect">
            <a:avLst/>
          </a:prstGeom>
          <a:noFill/>
        </p:spPr>
        <p:txBody>
          <a:bodyPr wrap="square" rtlCol="0">
            <a:spAutoFit/>
          </a:bodyPr>
          <a:lstStyle/>
          <a:p>
            <a:r>
              <a:rPr lang="en-US" sz="6000" dirty="0">
                <a:solidFill>
                  <a:schemeClr val="bg1"/>
                </a:solidFill>
                <a:latin typeface="Roseritta" pitchFamily="2" charset="0"/>
              </a:rPr>
              <a:t>Plenary</a:t>
            </a:r>
          </a:p>
        </p:txBody>
      </p:sp>
      <p:sp>
        <p:nvSpPr>
          <p:cNvPr id="13" name="TextBox 12">
            <a:extLst>
              <a:ext uri="{FF2B5EF4-FFF2-40B4-BE49-F238E27FC236}">
                <a16:creationId xmlns:a16="http://schemas.microsoft.com/office/drawing/2014/main" id="{64B1A646-054F-B7B1-52EA-774245CCC75E}"/>
              </a:ext>
            </a:extLst>
          </p:cNvPr>
          <p:cNvSpPr txBox="1"/>
          <p:nvPr/>
        </p:nvSpPr>
        <p:spPr>
          <a:xfrm>
            <a:off x="8876713" y="3760675"/>
            <a:ext cx="9296987" cy="2308324"/>
          </a:xfrm>
          <a:prstGeom prst="rect">
            <a:avLst/>
          </a:prstGeom>
          <a:noFill/>
        </p:spPr>
        <p:txBody>
          <a:bodyPr wrap="square" rtlCol="0">
            <a:spAutoFit/>
          </a:bodyPr>
          <a:lstStyle/>
          <a:p>
            <a:r>
              <a:rPr lang="en-US" sz="4800" dirty="0">
                <a:solidFill>
                  <a:schemeClr val="bg1"/>
                </a:solidFill>
                <a:latin typeface="Chiller" panose="04020404031007020602" pitchFamily="82" charset="0"/>
              </a:rPr>
              <a:t>Choose and write about any </a:t>
            </a:r>
            <a:r>
              <a:rPr lang="en-US" sz="4800" u="sng" dirty="0">
                <a:solidFill>
                  <a:schemeClr val="bg1"/>
                </a:solidFill>
                <a:latin typeface="Chiller" panose="04020404031007020602" pitchFamily="82" charset="0"/>
              </a:rPr>
              <a:t>Two</a:t>
            </a:r>
            <a:r>
              <a:rPr lang="en-US" sz="4800" dirty="0">
                <a:solidFill>
                  <a:schemeClr val="bg1"/>
                </a:solidFill>
                <a:latin typeface="Chiller" panose="04020404031007020602" pitchFamily="82" charset="0"/>
              </a:rPr>
              <a:t> strikes that are mentioned here or research and come up with any 3 strikes that happened or are happening in 2023</a:t>
            </a:r>
          </a:p>
        </p:txBody>
      </p:sp>
      <p:pic>
        <p:nvPicPr>
          <p:cNvPr id="14" name="Picture 4" descr="1918 ... 'won't you help?' | Nurse art, Nurse drawing, Red cross">
            <a:extLst>
              <a:ext uri="{FF2B5EF4-FFF2-40B4-BE49-F238E27FC236}">
                <a16:creationId xmlns:a16="http://schemas.microsoft.com/office/drawing/2014/main" id="{D3E528ED-FFC7-D2BB-4E3E-DEF688EB24D5}"/>
              </a:ext>
            </a:extLst>
          </p:cNvPr>
          <p:cNvPicPr>
            <a:picLocks noChangeAspect="1" noChangeArrowheads="1"/>
          </p:cNvPicPr>
          <p:nvPr/>
        </p:nvPicPr>
        <p:blipFill rotWithShape="1">
          <a:blip r:embed="rId3">
            <a:alphaModFix amt="11000"/>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l="10990" t="38263" r="1" b="304"/>
          <a:stretch/>
        </p:blipFill>
        <p:spPr bwMode="auto">
          <a:xfrm>
            <a:off x="7072748" y="10448539"/>
            <a:ext cx="11191220" cy="1023062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D6A923B-8514-A00E-10A2-FECD8CEA7378}"/>
              </a:ext>
            </a:extLst>
          </p:cNvPr>
          <p:cNvSpPr txBox="1"/>
          <p:nvPr/>
        </p:nvSpPr>
        <p:spPr>
          <a:xfrm>
            <a:off x="-8951818" y="2999852"/>
            <a:ext cx="7371471" cy="1569660"/>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(click here)</a:t>
            </a:r>
            <a:endParaRPr lang="en-US" sz="3200" dirty="0">
              <a:solidFill>
                <a:schemeClr val="bg1"/>
              </a:solidFill>
              <a:latin typeface="Calibri" panose="020F0502020204030204" pitchFamily="34" charset="0"/>
              <a:cs typeface="Calibri" panose="020F0502020204030204" pitchFamily="34" charset="0"/>
              <a:hlinkClick r:id="rId5"/>
            </a:endParaRPr>
          </a:p>
          <a:p>
            <a:r>
              <a:rPr lang="en-US" sz="3200" dirty="0">
                <a:solidFill>
                  <a:schemeClr val="bg1"/>
                </a:solidFill>
                <a:latin typeface="Calibri" panose="020F0502020204030204" pitchFamily="34" charset="0"/>
                <a:cs typeface="Calibri" panose="020F0502020204030204" pitchFamily="34" charset="0"/>
                <a:hlinkClick r:id="rId5"/>
              </a:rPr>
              <a:t>Why and What Happens When Nurses Strike</a:t>
            </a:r>
            <a:endParaRPr lang="en-US" sz="3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1381576"/>
      </p:ext>
    </p:extLst>
  </p:cSld>
  <p:clrMapOvr>
    <a:masterClrMapping/>
  </p:clrMapOvr>
  <p:transition spd="med">
    <p:pull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2" descr="Article “From the sky, onto the mountains, and into the oceans”: How  Thailand's water management in agriculture can support the global goals -  Royal Thai Embassy, Astana, Kazakhstan">
            <a:extLst>
              <a:ext uri="{FF2B5EF4-FFF2-40B4-BE49-F238E27FC236}">
                <a16:creationId xmlns:a16="http://schemas.microsoft.com/office/drawing/2014/main" id="{F2EB1C75-8AFB-94CE-15FE-24CD12B116EA}"/>
              </a:ext>
            </a:extLst>
          </p:cNvPr>
          <p:cNvPicPr>
            <a:picLocks noChangeAspect="1" noChangeArrowheads="1"/>
          </p:cNvPicPr>
          <p:nvPr/>
        </p:nvPicPr>
        <p:blipFill rotWithShape="1">
          <a:blip r:embed="rId2">
            <a:alphaModFix amt="16000"/>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l="24575" r="24575"/>
          <a:stretch/>
        </p:blipFill>
        <p:spPr bwMode="auto">
          <a:xfrm>
            <a:off x="7047914" y="10529607"/>
            <a:ext cx="11618319" cy="10464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trike that Never Ended: Episode 1 (The Beginnings)">
            <a:extLst>
              <a:ext uri="{FF2B5EF4-FFF2-40B4-BE49-F238E27FC236}">
                <a16:creationId xmlns:a16="http://schemas.microsoft.com/office/drawing/2014/main" id="{D781823A-9B3F-9E70-9382-5C554692749C}"/>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 y="-10344150"/>
            <a:ext cx="18288000" cy="103126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918 ... 'won't you help?' | Nurse art, Nurse drawing, Red cross">
            <a:extLst>
              <a:ext uri="{FF2B5EF4-FFF2-40B4-BE49-F238E27FC236}">
                <a16:creationId xmlns:a16="http://schemas.microsoft.com/office/drawing/2014/main" id="{A79D9174-90AE-B6E7-D187-663C601BCD40}"/>
              </a:ext>
            </a:extLst>
          </p:cNvPr>
          <p:cNvPicPr>
            <a:picLocks noChangeAspect="1" noChangeArrowheads="1"/>
          </p:cNvPicPr>
          <p:nvPr/>
        </p:nvPicPr>
        <p:blipFill rotWithShape="1">
          <a:blip r:embed="rId5">
            <a:alphaModFix amt="11000"/>
            <a:extLst>
              <a:ext uri="{BEBA8EAE-BF5A-486C-A8C5-ECC9F3942E4B}">
                <a14:imgProps xmlns:a14="http://schemas.microsoft.com/office/drawing/2010/main">
                  <a14:imgLayer r:embed="rId6">
                    <a14:imgEffect>
                      <a14:artisticGlowDiffused/>
                    </a14:imgEffect>
                  </a14:imgLayer>
                </a14:imgProps>
              </a:ext>
              <a:ext uri="{28A0092B-C50C-407E-A947-70E740481C1C}">
                <a14:useLocalDpi xmlns:a14="http://schemas.microsoft.com/office/drawing/2010/main" val="0"/>
              </a:ext>
            </a:extLst>
          </a:blip>
          <a:srcRect l="10990" t="38263" r="1" b="304"/>
          <a:stretch/>
        </p:blipFill>
        <p:spPr bwMode="auto">
          <a:xfrm>
            <a:off x="7072748" y="28189"/>
            <a:ext cx="11191220" cy="10230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FF917F-D65F-2C9D-526B-87EFF3B82935}"/>
              </a:ext>
            </a:extLst>
          </p:cNvPr>
          <p:cNvSpPr txBox="1"/>
          <p:nvPr/>
        </p:nvSpPr>
        <p:spPr>
          <a:xfrm>
            <a:off x="1087901" y="1554187"/>
            <a:ext cx="6147582" cy="1015663"/>
          </a:xfrm>
          <a:prstGeom prst="rect">
            <a:avLst/>
          </a:prstGeom>
          <a:noFill/>
        </p:spPr>
        <p:txBody>
          <a:bodyPr wrap="square" rtlCol="0">
            <a:spAutoFit/>
          </a:bodyPr>
          <a:lstStyle/>
          <a:p>
            <a:r>
              <a:rPr lang="en-US" sz="4800" dirty="0">
                <a:solidFill>
                  <a:schemeClr val="bg1"/>
                </a:solidFill>
                <a:latin typeface="Perandory" pitchFamily="50" charset="0"/>
              </a:rPr>
              <a:t>NURSE </a:t>
            </a:r>
            <a:r>
              <a:rPr lang="en-US" sz="6000" dirty="0">
                <a:solidFill>
                  <a:schemeClr val="bg1"/>
                </a:solidFill>
                <a:latin typeface="Perandory" pitchFamily="50" charset="0"/>
              </a:rPr>
              <a:t>STRIKES</a:t>
            </a:r>
            <a:r>
              <a:rPr lang="en-US" sz="4800" dirty="0">
                <a:solidFill>
                  <a:schemeClr val="bg1"/>
                </a:solidFill>
                <a:latin typeface="Perandory" pitchFamily="50" charset="0"/>
              </a:rPr>
              <a:t> IN U.S</a:t>
            </a:r>
          </a:p>
        </p:txBody>
      </p:sp>
      <p:sp>
        <p:nvSpPr>
          <p:cNvPr id="4" name="TextBox 3">
            <a:extLst>
              <a:ext uri="{FF2B5EF4-FFF2-40B4-BE49-F238E27FC236}">
                <a16:creationId xmlns:a16="http://schemas.microsoft.com/office/drawing/2014/main" id="{BC8C02FA-7301-A4D8-64DE-D7820F601D26}"/>
              </a:ext>
            </a:extLst>
          </p:cNvPr>
          <p:cNvSpPr txBox="1"/>
          <p:nvPr/>
        </p:nvSpPr>
        <p:spPr>
          <a:xfrm>
            <a:off x="1013677" y="5814300"/>
            <a:ext cx="6464104" cy="1200329"/>
          </a:xfrm>
          <a:prstGeom prst="rect">
            <a:avLst/>
          </a:prstGeom>
          <a:noFill/>
        </p:spPr>
        <p:txBody>
          <a:bodyPr wrap="square" rtlCol="0">
            <a:spAutoFit/>
          </a:bodyPr>
          <a:lstStyle/>
          <a:p>
            <a:r>
              <a:rPr lang="en-US" sz="3600" dirty="0">
                <a:solidFill>
                  <a:srgbClr val="777777"/>
                </a:solidFill>
                <a:latin typeface="Perandory" pitchFamily="50" charset="0"/>
              </a:rPr>
              <a:t> Strike in Karnataka over</a:t>
            </a:r>
          </a:p>
          <a:p>
            <a:r>
              <a:rPr lang="en-US" sz="3600" dirty="0">
                <a:solidFill>
                  <a:srgbClr val="777777"/>
                </a:solidFill>
                <a:latin typeface="Perandory" pitchFamily="50" charset="0"/>
              </a:rPr>
              <a:t>  water-sharing disputes</a:t>
            </a:r>
          </a:p>
        </p:txBody>
      </p:sp>
      <p:sp>
        <p:nvSpPr>
          <p:cNvPr id="5" name="TextBox 4">
            <a:extLst>
              <a:ext uri="{FF2B5EF4-FFF2-40B4-BE49-F238E27FC236}">
                <a16:creationId xmlns:a16="http://schemas.microsoft.com/office/drawing/2014/main" id="{D38330CC-19E8-E3E2-EDAD-4C7E229B5487}"/>
              </a:ext>
            </a:extLst>
          </p:cNvPr>
          <p:cNvSpPr txBox="1"/>
          <p:nvPr/>
        </p:nvSpPr>
        <p:spPr>
          <a:xfrm>
            <a:off x="1166077" y="7724741"/>
            <a:ext cx="6147582" cy="1200329"/>
          </a:xfrm>
          <a:prstGeom prst="rect">
            <a:avLst/>
          </a:prstGeom>
          <a:noFill/>
        </p:spPr>
        <p:txBody>
          <a:bodyPr wrap="square" rtlCol="0">
            <a:spAutoFit/>
          </a:bodyPr>
          <a:lstStyle/>
          <a:p>
            <a:r>
              <a:rPr lang="en-US" sz="3600" dirty="0">
                <a:solidFill>
                  <a:srgbClr val="777777"/>
                </a:solidFill>
                <a:latin typeface="Perandory" pitchFamily="50" charset="0"/>
              </a:rPr>
              <a:t>OLA AND UBER DRIVERS STRIKE</a:t>
            </a:r>
          </a:p>
          <a:p>
            <a:r>
              <a:rPr lang="en-US" sz="3600" dirty="0">
                <a:solidFill>
                  <a:srgbClr val="777777"/>
                </a:solidFill>
                <a:latin typeface="Perandory" pitchFamily="50" charset="0"/>
              </a:rPr>
              <a:t>           IN TAMIL NADU</a:t>
            </a:r>
          </a:p>
        </p:txBody>
      </p:sp>
      <p:sp>
        <p:nvSpPr>
          <p:cNvPr id="6" name="TextBox 5">
            <a:extLst>
              <a:ext uri="{FF2B5EF4-FFF2-40B4-BE49-F238E27FC236}">
                <a16:creationId xmlns:a16="http://schemas.microsoft.com/office/drawing/2014/main" id="{865B216A-DB36-19DF-0E73-FB003C1F4C9A}"/>
              </a:ext>
            </a:extLst>
          </p:cNvPr>
          <p:cNvSpPr txBox="1"/>
          <p:nvPr/>
        </p:nvSpPr>
        <p:spPr>
          <a:xfrm>
            <a:off x="900332" y="9573358"/>
            <a:ext cx="6147582" cy="646331"/>
          </a:xfrm>
          <a:prstGeom prst="rect">
            <a:avLst/>
          </a:prstGeom>
          <a:noFill/>
        </p:spPr>
        <p:txBody>
          <a:bodyPr wrap="square" rtlCol="0">
            <a:spAutoFit/>
          </a:bodyPr>
          <a:lstStyle/>
          <a:p>
            <a:r>
              <a:rPr lang="en-US" sz="3600" dirty="0">
                <a:solidFill>
                  <a:srgbClr val="777777"/>
                </a:solidFill>
                <a:latin typeface="Perandory" pitchFamily="50" charset="0"/>
              </a:rPr>
              <a:t>   FACTORY STRIKES IN CHINA</a:t>
            </a:r>
          </a:p>
        </p:txBody>
      </p:sp>
      <p:sp>
        <p:nvSpPr>
          <p:cNvPr id="7" name="TextBox 6">
            <a:extLst>
              <a:ext uri="{FF2B5EF4-FFF2-40B4-BE49-F238E27FC236}">
                <a16:creationId xmlns:a16="http://schemas.microsoft.com/office/drawing/2014/main" id="{0834208F-541B-4BCA-E319-5967F1855420}"/>
              </a:ext>
            </a:extLst>
          </p:cNvPr>
          <p:cNvSpPr txBox="1"/>
          <p:nvPr/>
        </p:nvSpPr>
        <p:spPr>
          <a:xfrm>
            <a:off x="1074126" y="10867977"/>
            <a:ext cx="6147582" cy="646331"/>
          </a:xfrm>
          <a:prstGeom prst="rect">
            <a:avLst/>
          </a:prstGeom>
          <a:noFill/>
        </p:spPr>
        <p:txBody>
          <a:bodyPr wrap="square" rtlCol="0">
            <a:spAutoFit/>
          </a:bodyPr>
          <a:lstStyle/>
          <a:p>
            <a:r>
              <a:rPr lang="en-US" sz="3600" dirty="0">
                <a:solidFill>
                  <a:srgbClr val="777777"/>
                </a:solidFill>
                <a:latin typeface="Perandory" pitchFamily="50" charset="0"/>
              </a:rPr>
              <a:t>  US AUTO UNION STRIKE</a:t>
            </a:r>
          </a:p>
        </p:txBody>
      </p:sp>
      <p:sp>
        <p:nvSpPr>
          <p:cNvPr id="12" name="TextBox 11">
            <a:extLst>
              <a:ext uri="{FF2B5EF4-FFF2-40B4-BE49-F238E27FC236}">
                <a16:creationId xmlns:a16="http://schemas.microsoft.com/office/drawing/2014/main" id="{D24518EE-4FEC-0FE5-B1A8-6C297187974C}"/>
              </a:ext>
            </a:extLst>
          </p:cNvPr>
          <p:cNvSpPr txBox="1"/>
          <p:nvPr/>
        </p:nvSpPr>
        <p:spPr>
          <a:xfrm>
            <a:off x="11905803" y="1559335"/>
            <a:ext cx="5950634" cy="1015663"/>
          </a:xfrm>
          <a:prstGeom prst="rect">
            <a:avLst/>
          </a:prstGeom>
          <a:noFill/>
        </p:spPr>
        <p:txBody>
          <a:bodyPr wrap="square" rtlCol="0">
            <a:spAutoFit/>
          </a:bodyPr>
          <a:lstStyle/>
          <a:p>
            <a:r>
              <a:rPr lang="en-US" sz="6000" dirty="0">
                <a:solidFill>
                  <a:schemeClr val="bg1"/>
                </a:solidFill>
                <a:latin typeface="Roseritta" pitchFamily="2" charset="0"/>
              </a:rPr>
              <a:t>Plenary</a:t>
            </a:r>
          </a:p>
        </p:txBody>
      </p:sp>
      <p:sp>
        <p:nvSpPr>
          <p:cNvPr id="13" name="TextBox 12">
            <a:extLst>
              <a:ext uri="{FF2B5EF4-FFF2-40B4-BE49-F238E27FC236}">
                <a16:creationId xmlns:a16="http://schemas.microsoft.com/office/drawing/2014/main" id="{64B1A646-054F-B7B1-52EA-774245CCC75E}"/>
              </a:ext>
            </a:extLst>
          </p:cNvPr>
          <p:cNvSpPr txBox="1"/>
          <p:nvPr/>
        </p:nvSpPr>
        <p:spPr>
          <a:xfrm>
            <a:off x="8876713" y="3760675"/>
            <a:ext cx="9296987" cy="2308324"/>
          </a:xfrm>
          <a:prstGeom prst="rect">
            <a:avLst/>
          </a:prstGeom>
          <a:noFill/>
        </p:spPr>
        <p:txBody>
          <a:bodyPr wrap="square" rtlCol="0">
            <a:spAutoFit/>
          </a:bodyPr>
          <a:lstStyle/>
          <a:p>
            <a:r>
              <a:rPr lang="en-US" sz="4800" dirty="0">
                <a:solidFill>
                  <a:schemeClr val="bg1"/>
                </a:solidFill>
                <a:latin typeface="Chiller" panose="04020404031007020602" pitchFamily="82" charset="0"/>
              </a:rPr>
              <a:t>Choose and write about any </a:t>
            </a:r>
            <a:r>
              <a:rPr lang="en-US" sz="4800" u="sng" dirty="0">
                <a:solidFill>
                  <a:schemeClr val="bg1"/>
                </a:solidFill>
                <a:latin typeface="Chiller" panose="04020404031007020602" pitchFamily="82" charset="0"/>
              </a:rPr>
              <a:t>Two</a:t>
            </a:r>
            <a:r>
              <a:rPr lang="en-US" sz="4800" dirty="0">
                <a:solidFill>
                  <a:schemeClr val="bg1"/>
                </a:solidFill>
                <a:latin typeface="Chiller" panose="04020404031007020602" pitchFamily="82" charset="0"/>
              </a:rPr>
              <a:t> strikes that are mentioned here or research and come up with any 3 strikes that happened or are happening in 2023</a:t>
            </a:r>
          </a:p>
        </p:txBody>
      </p:sp>
      <p:sp>
        <p:nvSpPr>
          <p:cNvPr id="2" name="TextBox 1">
            <a:extLst>
              <a:ext uri="{FF2B5EF4-FFF2-40B4-BE49-F238E27FC236}">
                <a16:creationId xmlns:a16="http://schemas.microsoft.com/office/drawing/2014/main" id="{62138836-EB23-0052-2165-9D40068B1363}"/>
              </a:ext>
            </a:extLst>
          </p:cNvPr>
          <p:cNvSpPr txBox="1"/>
          <p:nvPr/>
        </p:nvSpPr>
        <p:spPr>
          <a:xfrm>
            <a:off x="1068482" y="2999852"/>
            <a:ext cx="7371471" cy="1569660"/>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(click here)</a:t>
            </a:r>
            <a:endParaRPr lang="en-US" sz="3200" dirty="0">
              <a:solidFill>
                <a:schemeClr val="bg1"/>
              </a:solidFill>
              <a:latin typeface="Calibri" panose="020F0502020204030204" pitchFamily="34" charset="0"/>
              <a:cs typeface="Calibri" panose="020F0502020204030204" pitchFamily="34" charset="0"/>
              <a:hlinkClick r:id="rId7"/>
            </a:endParaRPr>
          </a:p>
          <a:p>
            <a:r>
              <a:rPr lang="en-US" sz="3200" dirty="0">
                <a:solidFill>
                  <a:schemeClr val="bg1"/>
                </a:solidFill>
                <a:latin typeface="Calibri" panose="020F0502020204030204" pitchFamily="34" charset="0"/>
                <a:cs typeface="Calibri" panose="020F0502020204030204" pitchFamily="34" charset="0"/>
                <a:hlinkClick r:id="rId7"/>
              </a:rPr>
              <a:t>Why and What Happens When Nurses Strike</a:t>
            </a:r>
            <a:endParaRPr lang="en-US" sz="3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37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2" descr="How Uber won access to world leaders, deceived investigators and exploited  violence against its drivers in battle for global dominance - ICIJ">
            <a:extLst>
              <a:ext uri="{FF2B5EF4-FFF2-40B4-BE49-F238E27FC236}">
                <a16:creationId xmlns:a16="http://schemas.microsoft.com/office/drawing/2014/main" id="{9BA12CFE-BFC0-A9FA-93A7-23F608F21748}"/>
              </a:ext>
            </a:extLst>
          </p:cNvPr>
          <p:cNvPicPr>
            <a:picLocks noChangeAspect="1" noChangeArrowheads="1"/>
          </p:cNvPicPr>
          <p:nvPr/>
        </p:nvPicPr>
        <p:blipFill rotWithShape="1">
          <a:blip r:embed="rId2">
            <a:alphaModFix amt="16000"/>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l="19960" r="19960"/>
          <a:stretch/>
        </p:blipFill>
        <p:spPr bwMode="auto">
          <a:xfrm>
            <a:off x="7235483" y="10559848"/>
            <a:ext cx="11052517" cy="1027709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cle “From the sky, onto the mountains, and into the oceans”: How  Thailand's water management in agriculture can support the global goals -  Royal Thai Embassy, Astana, Kazakhstan">
            <a:extLst>
              <a:ext uri="{FF2B5EF4-FFF2-40B4-BE49-F238E27FC236}">
                <a16:creationId xmlns:a16="http://schemas.microsoft.com/office/drawing/2014/main" id="{23AA9087-B893-8CC8-9C3F-5EF4CAE4B838}"/>
              </a:ext>
            </a:extLst>
          </p:cNvPr>
          <p:cNvPicPr>
            <a:picLocks noChangeAspect="1" noChangeArrowheads="1"/>
          </p:cNvPicPr>
          <p:nvPr/>
        </p:nvPicPr>
        <p:blipFill rotWithShape="1">
          <a:blip r:embed="rId4">
            <a:alphaModFix amt="16000"/>
            <a:extLst>
              <a:ext uri="{BEBA8EAE-BF5A-486C-A8C5-ECC9F3942E4B}">
                <a14:imgProps xmlns:a14="http://schemas.microsoft.com/office/drawing/2010/main">
                  <a14:imgLayer r:embed="rId5">
                    <a14:imgEffect>
                      <a14:artisticGlowDiffused/>
                    </a14:imgEffect>
                  </a14:imgLayer>
                </a14:imgProps>
              </a:ext>
              <a:ext uri="{28A0092B-C50C-407E-A947-70E740481C1C}">
                <a14:useLocalDpi xmlns:a14="http://schemas.microsoft.com/office/drawing/2010/main" val="0"/>
              </a:ext>
            </a:extLst>
          </a:blip>
          <a:srcRect l="24575" r="24575"/>
          <a:stretch/>
        </p:blipFill>
        <p:spPr bwMode="auto">
          <a:xfrm>
            <a:off x="7047914" y="-177727"/>
            <a:ext cx="11618319" cy="104647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918 ... 'won't you help?' | Nurse art, Nurse drawing, Red cross">
            <a:extLst>
              <a:ext uri="{FF2B5EF4-FFF2-40B4-BE49-F238E27FC236}">
                <a16:creationId xmlns:a16="http://schemas.microsoft.com/office/drawing/2014/main" id="{A79D9174-90AE-B6E7-D187-663C601BCD40}"/>
              </a:ext>
            </a:extLst>
          </p:cNvPr>
          <p:cNvPicPr>
            <a:picLocks noChangeAspect="1" noChangeArrowheads="1"/>
          </p:cNvPicPr>
          <p:nvPr/>
        </p:nvPicPr>
        <p:blipFill rotWithShape="1">
          <a:blip r:embed="rId6">
            <a:alphaModFix amt="11000"/>
            <a:extLst>
              <a:ext uri="{BEBA8EAE-BF5A-486C-A8C5-ECC9F3942E4B}">
                <a14:imgProps xmlns:a14="http://schemas.microsoft.com/office/drawing/2010/main">
                  <a14:imgLayer r:embed="rId7">
                    <a14:imgEffect>
                      <a14:artisticGlowDiffused/>
                    </a14:imgEffect>
                  </a14:imgLayer>
                </a14:imgProps>
              </a:ext>
              <a:ext uri="{28A0092B-C50C-407E-A947-70E740481C1C}">
                <a14:useLocalDpi xmlns:a14="http://schemas.microsoft.com/office/drawing/2010/main" val="0"/>
              </a:ext>
            </a:extLst>
          </a:blip>
          <a:srcRect l="10990" t="38263" r="1" b="304"/>
          <a:stretch/>
        </p:blipFill>
        <p:spPr bwMode="auto">
          <a:xfrm>
            <a:off x="7072748" y="-10506461"/>
            <a:ext cx="11191220" cy="10230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FF917F-D65F-2C9D-526B-87EFF3B82935}"/>
              </a:ext>
            </a:extLst>
          </p:cNvPr>
          <p:cNvSpPr txBox="1"/>
          <p:nvPr/>
        </p:nvSpPr>
        <p:spPr>
          <a:xfrm>
            <a:off x="1087901" y="9910"/>
            <a:ext cx="6147582" cy="830997"/>
          </a:xfrm>
          <a:prstGeom prst="rect">
            <a:avLst/>
          </a:prstGeom>
          <a:noFill/>
        </p:spPr>
        <p:txBody>
          <a:bodyPr wrap="square" rtlCol="0">
            <a:spAutoFit/>
          </a:bodyPr>
          <a:lstStyle/>
          <a:p>
            <a:r>
              <a:rPr lang="en-US" sz="3600" dirty="0">
                <a:solidFill>
                  <a:srgbClr val="777777"/>
                </a:solidFill>
                <a:latin typeface="Perandory" pitchFamily="50" charset="0"/>
              </a:rPr>
              <a:t>NURSE</a:t>
            </a:r>
            <a:r>
              <a:rPr lang="en-US" sz="4800" dirty="0">
                <a:solidFill>
                  <a:srgbClr val="777777"/>
                </a:solidFill>
                <a:latin typeface="Perandory" pitchFamily="50" charset="0"/>
              </a:rPr>
              <a:t> </a:t>
            </a:r>
            <a:r>
              <a:rPr lang="en-US" sz="3600" dirty="0">
                <a:solidFill>
                  <a:srgbClr val="777777"/>
                </a:solidFill>
                <a:latin typeface="Perandory" pitchFamily="50" charset="0"/>
              </a:rPr>
              <a:t>STRIKES</a:t>
            </a:r>
            <a:r>
              <a:rPr lang="en-US" sz="4800" dirty="0">
                <a:solidFill>
                  <a:srgbClr val="777777"/>
                </a:solidFill>
                <a:latin typeface="Perandory" pitchFamily="50" charset="0"/>
              </a:rPr>
              <a:t> </a:t>
            </a:r>
            <a:r>
              <a:rPr lang="en-US" sz="3600" dirty="0">
                <a:solidFill>
                  <a:srgbClr val="777777"/>
                </a:solidFill>
                <a:latin typeface="Perandory" pitchFamily="50" charset="0"/>
              </a:rPr>
              <a:t>IN</a:t>
            </a:r>
            <a:r>
              <a:rPr lang="en-US" sz="4800" dirty="0">
                <a:solidFill>
                  <a:srgbClr val="777777"/>
                </a:solidFill>
                <a:latin typeface="Perandory" pitchFamily="50" charset="0"/>
              </a:rPr>
              <a:t> </a:t>
            </a:r>
            <a:r>
              <a:rPr lang="en-US" sz="3600" dirty="0">
                <a:solidFill>
                  <a:srgbClr val="777777"/>
                </a:solidFill>
                <a:latin typeface="Perandory" pitchFamily="50" charset="0"/>
              </a:rPr>
              <a:t>U.S</a:t>
            </a:r>
            <a:endParaRPr lang="en-US" sz="4800" dirty="0">
              <a:solidFill>
                <a:srgbClr val="777777"/>
              </a:solidFill>
              <a:latin typeface="Perandory" pitchFamily="50" charset="0"/>
            </a:endParaRPr>
          </a:p>
        </p:txBody>
      </p:sp>
      <p:sp>
        <p:nvSpPr>
          <p:cNvPr id="4" name="TextBox 3">
            <a:extLst>
              <a:ext uri="{FF2B5EF4-FFF2-40B4-BE49-F238E27FC236}">
                <a16:creationId xmlns:a16="http://schemas.microsoft.com/office/drawing/2014/main" id="{BC8C02FA-7301-A4D8-64DE-D7820F601D26}"/>
              </a:ext>
            </a:extLst>
          </p:cNvPr>
          <p:cNvSpPr txBox="1"/>
          <p:nvPr/>
        </p:nvSpPr>
        <p:spPr>
          <a:xfrm>
            <a:off x="981109" y="1252747"/>
            <a:ext cx="7371470" cy="1569660"/>
          </a:xfrm>
          <a:prstGeom prst="rect">
            <a:avLst/>
          </a:prstGeom>
          <a:noFill/>
        </p:spPr>
        <p:txBody>
          <a:bodyPr wrap="square" rtlCol="0">
            <a:spAutoFit/>
          </a:bodyPr>
          <a:lstStyle/>
          <a:p>
            <a:r>
              <a:rPr lang="en-US" sz="3600" dirty="0">
                <a:solidFill>
                  <a:srgbClr val="777777"/>
                </a:solidFill>
                <a:latin typeface="Perandory" pitchFamily="50" charset="0"/>
              </a:rPr>
              <a:t> </a:t>
            </a:r>
            <a:r>
              <a:rPr lang="en-US" sz="4800" dirty="0">
                <a:solidFill>
                  <a:schemeClr val="bg1"/>
                </a:solidFill>
                <a:latin typeface="Perandory" pitchFamily="50" charset="0"/>
              </a:rPr>
              <a:t>Strike in Karnataka over</a:t>
            </a:r>
          </a:p>
          <a:p>
            <a:r>
              <a:rPr lang="en-US" sz="4800" dirty="0">
                <a:solidFill>
                  <a:schemeClr val="bg1"/>
                </a:solidFill>
                <a:latin typeface="Perandory" pitchFamily="50" charset="0"/>
              </a:rPr>
              <a:t>  water-sharing disputes</a:t>
            </a:r>
          </a:p>
        </p:txBody>
      </p:sp>
      <p:sp>
        <p:nvSpPr>
          <p:cNvPr id="5" name="TextBox 4">
            <a:extLst>
              <a:ext uri="{FF2B5EF4-FFF2-40B4-BE49-F238E27FC236}">
                <a16:creationId xmlns:a16="http://schemas.microsoft.com/office/drawing/2014/main" id="{D38330CC-19E8-E3E2-EDAD-4C7E229B5487}"/>
              </a:ext>
            </a:extLst>
          </p:cNvPr>
          <p:cNvSpPr txBox="1"/>
          <p:nvPr/>
        </p:nvSpPr>
        <p:spPr>
          <a:xfrm>
            <a:off x="1166077" y="5914991"/>
            <a:ext cx="6147582" cy="1200329"/>
          </a:xfrm>
          <a:prstGeom prst="rect">
            <a:avLst/>
          </a:prstGeom>
          <a:noFill/>
        </p:spPr>
        <p:txBody>
          <a:bodyPr wrap="square" rtlCol="0">
            <a:spAutoFit/>
          </a:bodyPr>
          <a:lstStyle/>
          <a:p>
            <a:r>
              <a:rPr lang="en-US" sz="3600" dirty="0">
                <a:solidFill>
                  <a:srgbClr val="777777"/>
                </a:solidFill>
                <a:latin typeface="Perandory" pitchFamily="50" charset="0"/>
              </a:rPr>
              <a:t>OLA AND UBER DRIVERS STRIKE</a:t>
            </a:r>
          </a:p>
          <a:p>
            <a:r>
              <a:rPr lang="en-US" sz="3600" dirty="0">
                <a:solidFill>
                  <a:srgbClr val="777777"/>
                </a:solidFill>
                <a:latin typeface="Perandory" pitchFamily="50" charset="0"/>
              </a:rPr>
              <a:t>           IN TAMIL NADU</a:t>
            </a:r>
          </a:p>
        </p:txBody>
      </p:sp>
      <p:sp>
        <p:nvSpPr>
          <p:cNvPr id="6" name="TextBox 5">
            <a:extLst>
              <a:ext uri="{FF2B5EF4-FFF2-40B4-BE49-F238E27FC236}">
                <a16:creationId xmlns:a16="http://schemas.microsoft.com/office/drawing/2014/main" id="{865B216A-DB36-19DF-0E73-FB003C1F4C9A}"/>
              </a:ext>
            </a:extLst>
          </p:cNvPr>
          <p:cNvSpPr txBox="1"/>
          <p:nvPr/>
        </p:nvSpPr>
        <p:spPr>
          <a:xfrm>
            <a:off x="900332" y="7763608"/>
            <a:ext cx="6147582" cy="646331"/>
          </a:xfrm>
          <a:prstGeom prst="rect">
            <a:avLst/>
          </a:prstGeom>
          <a:noFill/>
        </p:spPr>
        <p:txBody>
          <a:bodyPr wrap="square" rtlCol="0">
            <a:spAutoFit/>
          </a:bodyPr>
          <a:lstStyle/>
          <a:p>
            <a:r>
              <a:rPr lang="en-US" sz="3600" dirty="0">
                <a:solidFill>
                  <a:srgbClr val="777777"/>
                </a:solidFill>
                <a:latin typeface="Perandory" pitchFamily="50" charset="0"/>
              </a:rPr>
              <a:t>   FACTORY STRIKES IN CHINA</a:t>
            </a:r>
          </a:p>
        </p:txBody>
      </p:sp>
      <p:sp>
        <p:nvSpPr>
          <p:cNvPr id="7" name="TextBox 6">
            <a:extLst>
              <a:ext uri="{FF2B5EF4-FFF2-40B4-BE49-F238E27FC236}">
                <a16:creationId xmlns:a16="http://schemas.microsoft.com/office/drawing/2014/main" id="{0834208F-541B-4BCA-E319-5967F1855420}"/>
              </a:ext>
            </a:extLst>
          </p:cNvPr>
          <p:cNvSpPr txBox="1"/>
          <p:nvPr/>
        </p:nvSpPr>
        <p:spPr>
          <a:xfrm>
            <a:off x="1074126" y="9058227"/>
            <a:ext cx="6147582" cy="646331"/>
          </a:xfrm>
          <a:prstGeom prst="rect">
            <a:avLst/>
          </a:prstGeom>
          <a:noFill/>
        </p:spPr>
        <p:txBody>
          <a:bodyPr wrap="square" rtlCol="0">
            <a:spAutoFit/>
          </a:bodyPr>
          <a:lstStyle/>
          <a:p>
            <a:r>
              <a:rPr lang="en-US" sz="3600" dirty="0">
                <a:solidFill>
                  <a:srgbClr val="777777"/>
                </a:solidFill>
                <a:latin typeface="Perandory" pitchFamily="50" charset="0"/>
              </a:rPr>
              <a:t>  US AUTO UNION STRIKE</a:t>
            </a:r>
          </a:p>
        </p:txBody>
      </p:sp>
      <p:sp>
        <p:nvSpPr>
          <p:cNvPr id="12" name="TextBox 11">
            <a:extLst>
              <a:ext uri="{FF2B5EF4-FFF2-40B4-BE49-F238E27FC236}">
                <a16:creationId xmlns:a16="http://schemas.microsoft.com/office/drawing/2014/main" id="{D24518EE-4FEC-0FE5-B1A8-6C297187974C}"/>
              </a:ext>
            </a:extLst>
          </p:cNvPr>
          <p:cNvSpPr txBox="1"/>
          <p:nvPr/>
        </p:nvSpPr>
        <p:spPr>
          <a:xfrm>
            <a:off x="12023791" y="1559335"/>
            <a:ext cx="5950634" cy="1015663"/>
          </a:xfrm>
          <a:prstGeom prst="rect">
            <a:avLst/>
          </a:prstGeom>
          <a:noFill/>
        </p:spPr>
        <p:txBody>
          <a:bodyPr wrap="square" rtlCol="0">
            <a:spAutoFit/>
          </a:bodyPr>
          <a:lstStyle/>
          <a:p>
            <a:r>
              <a:rPr lang="en-US" sz="6000" dirty="0">
                <a:solidFill>
                  <a:schemeClr val="bg1"/>
                </a:solidFill>
                <a:latin typeface="Roseritta" pitchFamily="2" charset="0"/>
              </a:rPr>
              <a:t>Plenary</a:t>
            </a:r>
          </a:p>
        </p:txBody>
      </p:sp>
      <p:sp>
        <p:nvSpPr>
          <p:cNvPr id="13" name="TextBox 12">
            <a:extLst>
              <a:ext uri="{FF2B5EF4-FFF2-40B4-BE49-F238E27FC236}">
                <a16:creationId xmlns:a16="http://schemas.microsoft.com/office/drawing/2014/main" id="{64B1A646-054F-B7B1-52EA-774245CCC75E}"/>
              </a:ext>
            </a:extLst>
          </p:cNvPr>
          <p:cNvSpPr txBox="1"/>
          <p:nvPr/>
        </p:nvSpPr>
        <p:spPr>
          <a:xfrm>
            <a:off x="8876713" y="3760675"/>
            <a:ext cx="9296987" cy="2308324"/>
          </a:xfrm>
          <a:prstGeom prst="rect">
            <a:avLst/>
          </a:prstGeom>
          <a:noFill/>
        </p:spPr>
        <p:txBody>
          <a:bodyPr wrap="square" rtlCol="0">
            <a:spAutoFit/>
          </a:bodyPr>
          <a:lstStyle/>
          <a:p>
            <a:r>
              <a:rPr lang="en-US" sz="4800" dirty="0">
                <a:solidFill>
                  <a:schemeClr val="bg1"/>
                </a:solidFill>
                <a:latin typeface="Chiller" panose="04020404031007020602" pitchFamily="82" charset="0"/>
              </a:rPr>
              <a:t>Choose and write about any </a:t>
            </a:r>
            <a:r>
              <a:rPr lang="en-US" sz="4800" u="sng" dirty="0">
                <a:solidFill>
                  <a:schemeClr val="bg1"/>
                </a:solidFill>
                <a:latin typeface="Chiller" panose="04020404031007020602" pitchFamily="82" charset="0"/>
              </a:rPr>
              <a:t>Two</a:t>
            </a:r>
            <a:r>
              <a:rPr lang="en-US" sz="4800" dirty="0">
                <a:solidFill>
                  <a:schemeClr val="bg1"/>
                </a:solidFill>
                <a:latin typeface="Chiller" panose="04020404031007020602" pitchFamily="82" charset="0"/>
              </a:rPr>
              <a:t> strikes that are mentioned here or research and come up with any 3 strikes that happened or are happening in 2023</a:t>
            </a:r>
          </a:p>
        </p:txBody>
      </p:sp>
      <p:sp>
        <p:nvSpPr>
          <p:cNvPr id="2" name="TextBox 1">
            <a:extLst>
              <a:ext uri="{FF2B5EF4-FFF2-40B4-BE49-F238E27FC236}">
                <a16:creationId xmlns:a16="http://schemas.microsoft.com/office/drawing/2014/main" id="{62138836-EB23-0052-2165-9D40068B1363}"/>
              </a:ext>
            </a:extLst>
          </p:cNvPr>
          <p:cNvSpPr txBox="1"/>
          <p:nvPr/>
        </p:nvSpPr>
        <p:spPr>
          <a:xfrm>
            <a:off x="-7523068" y="2999852"/>
            <a:ext cx="7371471" cy="1569660"/>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(click here)</a:t>
            </a:r>
            <a:endParaRPr lang="en-US" sz="3200" dirty="0">
              <a:solidFill>
                <a:srgbClr val="0000FF"/>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endParaRPr>
          </a:p>
          <a:p>
            <a:r>
              <a:rPr lang="en-US" sz="3200" dirty="0">
                <a:solidFill>
                  <a:srgbClr val="7030A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Why and What Happens When Nurses Strike</a:t>
            </a:r>
            <a:endParaRPr lang="en-US" sz="3200" dirty="0">
              <a:solidFill>
                <a:srgbClr val="7030A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76A3AA2-DB46-2169-F99A-5945F5F63FAD}"/>
              </a:ext>
            </a:extLst>
          </p:cNvPr>
          <p:cNvSpPr txBox="1"/>
          <p:nvPr/>
        </p:nvSpPr>
        <p:spPr>
          <a:xfrm>
            <a:off x="1182782" y="3058846"/>
            <a:ext cx="7371471" cy="1569660"/>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(click here)</a:t>
            </a:r>
          </a:p>
          <a:p>
            <a:r>
              <a:rPr lang="en-US" sz="3200" dirty="0">
                <a:solidFill>
                  <a:srgbClr val="FF000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The Governments Response And The Causes Of The Strike</a:t>
            </a:r>
            <a:endParaRPr lang="en-US" sz="3200" dirty="0">
              <a:solidFill>
                <a:srgbClr val="FF000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62595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descr="Chinese Workers Arrive in North Adams">
            <a:extLst>
              <a:ext uri="{FF2B5EF4-FFF2-40B4-BE49-F238E27FC236}">
                <a16:creationId xmlns:a16="http://schemas.microsoft.com/office/drawing/2014/main" id="{D08D462D-6777-0AC1-A19B-713EA6D965B5}"/>
              </a:ext>
            </a:extLst>
          </p:cNvPr>
          <p:cNvPicPr>
            <a:picLocks noChangeAspect="1" noChangeArrowheads="1"/>
          </p:cNvPicPr>
          <p:nvPr/>
        </p:nvPicPr>
        <p:blipFill>
          <a:blip r:embed="rId2">
            <a:alphaModFix amt="19000"/>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7221708" y="10795824"/>
            <a:ext cx="11066292" cy="102770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ow Uber won access to world leaders, deceived investigators and exploited  violence against its drivers in battle for global dominance - ICIJ">
            <a:extLst>
              <a:ext uri="{FF2B5EF4-FFF2-40B4-BE49-F238E27FC236}">
                <a16:creationId xmlns:a16="http://schemas.microsoft.com/office/drawing/2014/main" id="{0B0F21D8-CFD1-FAB9-9977-E7352C1B3332}"/>
              </a:ext>
            </a:extLst>
          </p:cNvPr>
          <p:cNvPicPr>
            <a:picLocks noChangeAspect="1" noChangeArrowheads="1"/>
          </p:cNvPicPr>
          <p:nvPr/>
        </p:nvPicPr>
        <p:blipFill rotWithShape="1">
          <a:blip r:embed="rId4">
            <a:alphaModFix amt="16000"/>
            <a:extLst>
              <a:ext uri="{BEBA8EAE-BF5A-486C-A8C5-ECC9F3942E4B}">
                <a14:imgProps xmlns:a14="http://schemas.microsoft.com/office/drawing/2010/main">
                  <a14:imgLayer r:embed="rId5">
                    <a14:imgEffect>
                      <a14:artisticGlowDiffused/>
                    </a14:imgEffect>
                  </a14:imgLayer>
                </a14:imgProps>
              </a:ext>
              <a:ext uri="{28A0092B-C50C-407E-A947-70E740481C1C}">
                <a14:useLocalDpi xmlns:a14="http://schemas.microsoft.com/office/drawing/2010/main" val="0"/>
              </a:ext>
            </a:extLst>
          </a:blip>
          <a:srcRect l="19960" r="19960"/>
          <a:stretch/>
        </p:blipFill>
        <p:spPr bwMode="auto">
          <a:xfrm>
            <a:off x="7235483" y="0"/>
            <a:ext cx="11052517" cy="1027709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ticle “From the sky, onto the mountains, and into the oceans”: How  Thailand's water management in agriculture can support the global goals -  Royal Thai Embassy, Astana, Kazakhstan">
            <a:extLst>
              <a:ext uri="{FF2B5EF4-FFF2-40B4-BE49-F238E27FC236}">
                <a16:creationId xmlns:a16="http://schemas.microsoft.com/office/drawing/2014/main" id="{23AA9087-B893-8CC8-9C3F-5EF4CAE4B838}"/>
              </a:ext>
            </a:extLst>
          </p:cNvPr>
          <p:cNvPicPr>
            <a:picLocks noChangeAspect="1" noChangeArrowheads="1"/>
          </p:cNvPicPr>
          <p:nvPr/>
        </p:nvPicPr>
        <p:blipFill rotWithShape="1">
          <a:blip r:embed="rId6">
            <a:alphaModFix amt="16000"/>
            <a:extLst>
              <a:ext uri="{BEBA8EAE-BF5A-486C-A8C5-ECC9F3942E4B}">
                <a14:imgProps xmlns:a14="http://schemas.microsoft.com/office/drawing/2010/main">
                  <a14:imgLayer r:embed="rId7">
                    <a14:imgEffect>
                      <a14:artisticGlowDiffused/>
                    </a14:imgEffect>
                  </a14:imgLayer>
                </a14:imgProps>
              </a:ext>
              <a:ext uri="{28A0092B-C50C-407E-A947-70E740481C1C}">
                <a14:useLocalDpi xmlns:a14="http://schemas.microsoft.com/office/drawing/2010/main" val="0"/>
              </a:ext>
            </a:extLst>
          </a:blip>
          <a:srcRect l="24575" r="24575"/>
          <a:stretch/>
        </p:blipFill>
        <p:spPr bwMode="auto">
          <a:xfrm>
            <a:off x="7047914" y="-10769527"/>
            <a:ext cx="11618319" cy="104647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FF917F-D65F-2C9D-526B-87EFF3B82935}"/>
              </a:ext>
            </a:extLst>
          </p:cNvPr>
          <p:cNvSpPr txBox="1"/>
          <p:nvPr/>
        </p:nvSpPr>
        <p:spPr>
          <a:xfrm>
            <a:off x="1087901" y="98401"/>
            <a:ext cx="6147582" cy="830997"/>
          </a:xfrm>
          <a:prstGeom prst="rect">
            <a:avLst/>
          </a:prstGeom>
          <a:noFill/>
        </p:spPr>
        <p:txBody>
          <a:bodyPr wrap="square" rtlCol="0">
            <a:spAutoFit/>
          </a:bodyPr>
          <a:lstStyle/>
          <a:p>
            <a:r>
              <a:rPr lang="en-US" sz="3600" dirty="0">
                <a:solidFill>
                  <a:srgbClr val="777777"/>
                </a:solidFill>
                <a:latin typeface="Perandory" pitchFamily="50" charset="0"/>
              </a:rPr>
              <a:t>NURSE</a:t>
            </a:r>
            <a:r>
              <a:rPr lang="en-US" sz="4800" dirty="0">
                <a:solidFill>
                  <a:srgbClr val="777777"/>
                </a:solidFill>
                <a:latin typeface="Perandory" pitchFamily="50" charset="0"/>
              </a:rPr>
              <a:t> </a:t>
            </a:r>
            <a:r>
              <a:rPr lang="en-US" sz="3600" dirty="0">
                <a:solidFill>
                  <a:srgbClr val="777777"/>
                </a:solidFill>
                <a:latin typeface="Perandory" pitchFamily="50" charset="0"/>
              </a:rPr>
              <a:t>STRIKES</a:t>
            </a:r>
            <a:r>
              <a:rPr lang="en-US" sz="4800" dirty="0">
                <a:solidFill>
                  <a:srgbClr val="777777"/>
                </a:solidFill>
                <a:latin typeface="Perandory" pitchFamily="50" charset="0"/>
              </a:rPr>
              <a:t> </a:t>
            </a:r>
            <a:r>
              <a:rPr lang="en-US" sz="3600" dirty="0">
                <a:solidFill>
                  <a:srgbClr val="777777"/>
                </a:solidFill>
                <a:latin typeface="Perandory" pitchFamily="50" charset="0"/>
              </a:rPr>
              <a:t>IN</a:t>
            </a:r>
            <a:r>
              <a:rPr lang="en-US" sz="4800" dirty="0">
                <a:solidFill>
                  <a:srgbClr val="777777"/>
                </a:solidFill>
                <a:latin typeface="Perandory" pitchFamily="50" charset="0"/>
              </a:rPr>
              <a:t> </a:t>
            </a:r>
            <a:r>
              <a:rPr lang="en-US" sz="3600" dirty="0">
                <a:solidFill>
                  <a:srgbClr val="777777"/>
                </a:solidFill>
                <a:latin typeface="Perandory" pitchFamily="50" charset="0"/>
              </a:rPr>
              <a:t>U.S</a:t>
            </a:r>
            <a:endParaRPr lang="en-US" sz="4800" dirty="0">
              <a:solidFill>
                <a:srgbClr val="777777"/>
              </a:solidFill>
              <a:latin typeface="Perandory" pitchFamily="50" charset="0"/>
            </a:endParaRPr>
          </a:p>
        </p:txBody>
      </p:sp>
      <p:sp>
        <p:nvSpPr>
          <p:cNvPr id="4" name="TextBox 3">
            <a:extLst>
              <a:ext uri="{FF2B5EF4-FFF2-40B4-BE49-F238E27FC236}">
                <a16:creationId xmlns:a16="http://schemas.microsoft.com/office/drawing/2014/main" id="{BC8C02FA-7301-A4D8-64DE-D7820F601D26}"/>
              </a:ext>
            </a:extLst>
          </p:cNvPr>
          <p:cNvSpPr txBox="1"/>
          <p:nvPr/>
        </p:nvSpPr>
        <p:spPr>
          <a:xfrm>
            <a:off x="804127" y="1370735"/>
            <a:ext cx="7371470" cy="1200329"/>
          </a:xfrm>
          <a:prstGeom prst="rect">
            <a:avLst/>
          </a:prstGeom>
          <a:noFill/>
        </p:spPr>
        <p:txBody>
          <a:bodyPr wrap="square" rtlCol="0">
            <a:spAutoFit/>
          </a:bodyPr>
          <a:lstStyle/>
          <a:p>
            <a:r>
              <a:rPr lang="en-US" sz="3600" dirty="0">
                <a:solidFill>
                  <a:srgbClr val="777777"/>
                </a:solidFill>
                <a:latin typeface="Perandory" pitchFamily="50" charset="0"/>
              </a:rPr>
              <a:t> Strike in Karnataka over</a:t>
            </a:r>
          </a:p>
          <a:p>
            <a:r>
              <a:rPr lang="en-US" sz="3600" dirty="0">
                <a:solidFill>
                  <a:srgbClr val="777777"/>
                </a:solidFill>
                <a:latin typeface="Perandory" pitchFamily="50" charset="0"/>
              </a:rPr>
              <a:t>  water-sharing disputes</a:t>
            </a:r>
          </a:p>
        </p:txBody>
      </p:sp>
      <p:sp>
        <p:nvSpPr>
          <p:cNvPr id="5" name="TextBox 4">
            <a:extLst>
              <a:ext uri="{FF2B5EF4-FFF2-40B4-BE49-F238E27FC236}">
                <a16:creationId xmlns:a16="http://schemas.microsoft.com/office/drawing/2014/main" id="{D38330CC-19E8-E3E2-EDAD-4C7E229B5487}"/>
              </a:ext>
            </a:extLst>
          </p:cNvPr>
          <p:cNvSpPr txBox="1"/>
          <p:nvPr/>
        </p:nvSpPr>
        <p:spPr>
          <a:xfrm>
            <a:off x="922115" y="3058487"/>
            <a:ext cx="7733420" cy="1569660"/>
          </a:xfrm>
          <a:prstGeom prst="rect">
            <a:avLst/>
          </a:prstGeom>
          <a:noFill/>
        </p:spPr>
        <p:txBody>
          <a:bodyPr wrap="square" rtlCol="0">
            <a:spAutoFit/>
          </a:bodyPr>
          <a:lstStyle/>
          <a:p>
            <a:r>
              <a:rPr lang="en-US" sz="4800" dirty="0">
                <a:solidFill>
                  <a:schemeClr val="bg1"/>
                </a:solidFill>
                <a:latin typeface="Perandory" pitchFamily="50" charset="0"/>
              </a:rPr>
              <a:t>OLA AND UBER DRIVERS STRIKE</a:t>
            </a:r>
          </a:p>
          <a:p>
            <a:r>
              <a:rPr lang="en-US" sz="4800" dirty="0">
                <a:solidFill>
                  <a:schemeClr val="bg1"/>
                </a:solidFill>
                <a:latin typeface="Perandory" pitchFamily="50" charset="0"/>
              </a:rPr>
              <a:t>           IN TAMIL NADU</a:t>
            </a:r>
          </a:p>
        </p:txBody>
      </p:sp>
      <p:sp>
        <p:nvSpPr>
          <p:cNvPr id="6" name="TextBox 5">
            <a:extLst>
              <a:ext uri="{FF2B5EF4-FFF2-40B4-BE49-F238E27FC236}">
                <a16:creationId xmlns:a16="http://schemas.microsoft.com/office/drawing/2014/main" id="{865B216A-DB36-19DF-0E73-FB003C1F4C9A}"/>
              </a:ext>
            </a:extLst>
          </p:cNvPr>
          <p:cNvSpPr txBox="1"/>
          <p:nvPr/>
        </p:nvSpPr>
        <p:spPr>
          <a:xfrm>
            <a:off x="900332" y="7055683"/>
            <a:ext cx="6562352" cy="769441"/>
          </a:xfrm>
          <a:prstGeom prst="rect">
            <a:avLst/>
          </a:prstGeom>
          <a:noFill/>
        </p:spPr>
        <p:txBody>
          <a:bodyPr wrap="square" rtlCol="0">
            <a:spAutoFit/>
          </a:bodyPr>
          <a:lstStyle/>
          <a:p>
            <a:r>
              <a:rPr lang="en-US" sz="4400" dirty="0">
                <a:solidFill>
                  <a:srgbClr val="777777"/>
                </a:solidFill>
                <a:latin typeface="Perandory" pitchFamily="50" charset="0"/>
              </a:rPr>
              <a:t>   </a:t>
            </a:r>
            <a:r>
              <a:rPr lang="en-US" sz="4000" dirty="0">
                <a:solidFill>
                  <a:srgbClr val="777777"/>
                </a:solidFill>
                <a:latin typeface="Perandory" pitchFamily="50" charset="0"/>
              </a:rPr>
              <a:t>FACTORY STRIKES IN CHINA</a:t>
            </a:r>
          </a:p>
        </p:txBody>
      </p:sp>
      <p:sp>
        <p:nvSpPr>
          <p:cNvPr id="7" name="TextBox 6">
            <a:extLst>
              <a:ext uri="{FF2B5EF4-FFF2-40B4-BE49-F238E27FC236}">
                <a16:creationId xmlns:a16="http://schemas.microsoft.com/office/drawing/2014/main" id="{0834208F-541B-4BCA-E319-5967F1855420}"/>
              </a:ext>
            </a:extLst>
          </p:cNvPr>
          <p:cNvSpPr txBox="1"/>
          <p:nvPr/>
        </p:nvSpPr>
        <p:spPr>
          <a:xfrm>
            <a:off x="1074126" y="8527281"/>
            <a:ext cx="6147582" cy="707886"/>
          </a:xfrm>
          <a:prstGeom prst="rect">
            <a:avLst/>
          </a:prstGeom>
          <a:noFill/>
        </p:spPr>
        <p:txBody>
          <a:bodyPr wrap="square" rtlCol="0">
            <a:spAutoFit/>
          </a:bodyPr>
          <a:lstStyle/>
          <a:p>
            <a:r>
              <a:rPr lang="en-US" sz="4000" dirty="0">
                <a:solidFill>
                  <a:srgbClr val="777777"/>
                </a:solidFill>
                <a:latin typeface="Perandory" pitchFamily="50" charset="0"/>
              </a:rPr>
              <a:t>  US AUTO UNION STRIKE</a:t>
            </a:r>
          </a:p>
        </p:txBody>
      </p:sp>
      <p:sp>
        <p:nvSpPr>
          <p:cNvPr id="12" name="TextBox 11">
            <a:extLst>
              <a:ext uri="{FF2B5EF4-FFF2-40B4-BE49-F238E27FC236}">
                <a16:creationId xmlns:a16="http://schemas.microsoft.com/office/drawing/2014/main" id="{D24518EE-4FEC-0FE5-B1A8-6C297187974C}"/>
              </a:ext>
            </a:extLst>
          </p:cNvPr>
          <p:cNvSpPr txBox="1"/>
          <p:nvPr/>
        </p:nvSpPr>
        <p:spPr>
          <a:xfrm>
            <a:off x="12023791" y="1559335"/>
            <a:ext cx="5950634" cy="1015663"/>
          </a:xfrm>
          <a:prstGeom prst="rect">
            <a:avLst/>
          </a:prstGeom>
          <a:noFill/>
        </p:spPr>
        <p:txBody>
          <a:bodyPr wrap="square" rtlCol="0">
            <a:spAutoFit/>
          </a:bodyPr>
          <a:lstStyle/>
          <a:p>
            <a:r>
              <a:rPr lang="en-US" sz="6000" dirty="0">
                <a:solidFill>
                  <a:schemeClr val="bg1"/>
                </a:solidFill>
                <a:latin typeface="Roseritta" pitchFamily="2" charset="0"/>
              </a:rPr>
              <a:t>Plenary</a:t>
            </a:r>
          </a:p>
        </p:txBody>
      </p:sp>
      <p:sp>
        <p:nvSpPr>
          <p:cNvPr id="13" name="TextBox 12">
            <a:extLst>
              <a:ext uri="{FF2B5EF4-FFF2-40B4-BE49-F238E27FC236}">
                <a16:creationId xmlns:a16="http://schemas.microsoft.com/office/drawing/2014/main" id="{64B1A646-054F-B7B1-52EA-774245CCC75E}"/>
              </a:ext>
            </a:extLst>
          </p:cNvPr>
          <p:cNvSpPr txBox="1"/>
          <p:nvPr/>
        </p:nvSpPr>
        <p:spPr>
          <a:xfrm>
            <a:off x="8876713" y="3760675"/>
            <a:ext cx="9296987" cy="2308324"/>
          </a:xfrm>
          <a:prstGeom prst="rect">
            <a:avLst/>
          </a:prstGeom>
          <a:noFill/>
        </p:spPr>
        <p:txBody>
          <a:bodyPr wrap="square" rtlCol="0">
            <a:spAutoFit/>
          </a:bodyPr>
          <a:lstStyle/>
          <a:p>
            <a:r>
              <a:rPr lang="en-US" sz="4800" dirty="0">
                <a:solidFill>
                  <a:schemeClr val="bg1"/>
                </a:solidFill>
                <a:latin typeface="Chiller" panose="04020404031007020602" pitchFamily="82" charset="0"/>
              </a:rPr>
              <a:t>Choose and write about any </a:t>
            </a:r>
            <a:r>
              <a:rPr lang="en-US" sz="4800" u="sng" dirty="0">
                <a:solidFill>
                  <a:schemeClr val="bg1"/>
                </a:solidFill>
                <a:latin typeface="Chiller" panose="04020404031007020602" pitchFamily="82" charset="0"/>
              </a:rPr>
              <a:t>Two</a:t>
            </a:r>
            <a:r>
              <a:rPr lang="en-US" sz="4800" dirty="0">
                <a:solidFill>
                  <a:schemeClr val="bg1"/>
                </a:solidFill>
                <a:latin typeface="Chiller" panose="04020404031007020602" pitchFamily="82" charset="0"/>
              </a:rPr>
              <a:t> strikes that are mentioned here or research and come up with any 3 strikes that happened or are happening in 2023</a:t>
            </a:r>
          </a:p>
        </p:txBody>
      </p:sp>
      <p:sp>
        <p:nvSpPr>
          <p:cNvPr id="8" name="TextBox 7">
            <a:extLst>
              <a:ext uri="{FF2B5EF4-FFF2-40B4-BE49-F238E27FC236}">
                <a16:creationId xmlns:a16="http://schemas.microsoft.com/office/drawing/2014/main" id="{176A3AA2-DB46-2169-F99A-5945F5F63FAD}"/>
              </a:ext>
            </a:extLst>
          </p:cNvPr>
          <p:cNvSpPr txBox="1"/>
          <p:nvPr/>
        </p:nvSpPr>
        <p:spPr>
          <a:xfrm>
            <a:off x="-8189818" y="2999852"/>
            <a:ext cx="7371471" cy="1569660"/>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(click here)</a:t>
            </a:r>
          </a:p>
          <a:p>
            <a:r>
              <a:rPr lang="en-US" sz="3200" dirty="0">
                <a:solidFill>
                  <a:srgbClr val="FF000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The Governments Response And The Causes Of The Strike</a:t>
            </a:r>
            <a:endParaRPr lang="en-US" sz="3200" dirty="0">
              <a:solidFill>
                <a:srgbClr val="FF000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endParaRPr>
          </a:p>
        </p:txBody>
      </p:sp>
      <p:sp>
        <p:nvSpPr>
          <p:cNvPr id="9" name="TextBox 8">
            <a:extLst>
              <a:ext uri="{FF2B5EF4-FFF2-40B4-BE49-F238E27FC236}">
                <a16:creationId xmlns:a16="http://schemas.microsoft.com/office/drawing/2014/main" id="{F9600FF2-EC00-F9D8-6B8A-B6A63D067183}"/>
              </a:ext>
            </a:extLst>
          </p:cNvPr>
          <p:cNvSpPr txBox="1"/>
          <p:nvPr/>
        </p:nvSpPr>
        <p:spPr>
          <a:xfrm>
            <a:off x="1087532" y="4929434"/>
            <a:ext cx="7371471" cy="1200329"/>
          </a:xfrm>
          <a:prstGeom prst="rect">
            <a:avLst/>
          </a:prstGeom>
          <a:noFill/>
        </p:spPr>
        <p:txBody>
          <a:bodyPr wrap="square" rtlCol="0">
            <a:spAutoFit/>
          </a:bodyPr>
          <a:lstStyle/>
          <a:p>
            <a:r>
              <a:rPr lang="en-US" sz="3600" dirty="0">
                <a:solidFill>
                  <a:schemeClr val="bg1"/>
                </a:solidFill>
                <a:latin typeface="Calibri" panose="020F0502020204030204" pitchFamily="34" charset="0"/>
                <a:cs typeface="Calibri" panose="020F0502020204030204" pitchFamily="34" charset="0"/>
              </a:rPr>
              <a:t>(click here)</a:t>
            </a:r>
          </a:p>
          <a:p>
            <a:r>
              <a:rPr lang="en-US" sz="3600" dirty="0">
                <a:solidFill>
                  <a:schemeClr val="accent6">
                    <a:lumMod val="50000"/>
                  </a:schemeClr>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Ola and Uber Drivers Struggles</a:t>
            </a:r>
            <a:endParaRPr lang="en-US" sz="3600" dirty="0">
              <a:solidFill>
                <a:schemeClr val="accent6">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1813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FD7B89-B850-1416-F31B-812453AEBE37}"/>
              </a:ext>
            </a:extLst>
          </p:cNvPr>
          <p:cNvPicPr>
            <a:picLocks noChangeAspect="1"/>
          </p:cNvPicPr>
          <p:nvPr/>
        </p:nvPicPr>
        <p:blipFill rotWithShape="1">
          <a:blip r:embed="rId2">
            <a:alphaModFix amt="15000"/>
            <a:extLst>
              <a:ext uri="{BEBA8EAE-BF5A-486C-A8C5-ECC9F3942E4B}">
                <a14:imgProps xmlns:a14="http://schemas.microsoft.com/office/drawing/2010/main">
                  <a14:imgLayer r:embed="rId3">
                    <a14:imgEffect>
                      <a14:artisticGlowDiffused/>
                    </a14:imgEffect>
                  </a14:imgLayer>
                </a14:imgProps>
              </a:ext>
            </a:extLst>
          </a:blip>
          <a:srcRect t="5859" b="5859"/>
          <a:stretch/>
        </p:blipFill>
        <p:spPr>
          <a:xfrm>
            <a:off x="7235482" y="10829014"/>
            <a:ext cx="11052517" cy="10253810"/>
          </a:xfrm>
          <a:prstGeom prst="rect">
            <a:avLst/>
          </a:prstGeom>
        </p:spPr>
      </p:pic>
      <p:pic>
        <p:nvPicPr>
          <p:cNvPr id="5122" name="Picture 2" descr="Chinese Workers Arrive in North Adams">
            <a:extLst>
              <a:ext uri="{FF2B5EF4-FFF2-40B4-BE49-F238E27FC236}">
                <a16:creationId xmlns:a16="http://schemas.microsoft.com/office/drawing/2014/main" id="{3E6A884B-D2DD-AAC4-94C1-55513B18741F}"/>
              </a:ext>
            </a:extLst>
          </p:cNvPr>
          <p:cNvPicPr>
            <a:picLocks noChangeAspect="1" noChangeArrowheads="1"/>
          </p:cNvPicPr>
          <p:nvPr/>
        </p:nvPicPr>
        <p:blipFill>
          <a:blip r:embed="rId4">
            <a:alphaModFix amt="19000"/>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7221708" y="0"/>
            <a:ext cx="11066292" cy="102770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ow Uber won access to world leaders, deceived investigators and exploited  violence against its drivers in battle for global dominance - ICIJ">
            <a:extLst>
              <a:ext uri="{FF2B5EF4-FFF2-40B4-BE49-F238E27FC236}">
                <a16:creationId xmlns:a16="http://schemas.microsoft.com/office/drawing/2014/main" id="{0B0F21D8-CFD1-FAB9-9977-E7352C1B3332}"/>
              </a:ext>
            </a:extLst>
          </p:cNvPr>
          <p:cNvPicPr>
            <a:picLocks noChangeAspect="1" noChangeArrowheads="1"/>
          </p:cNvPicPr>
          <p:nvPr/>
        </p:nvPicPr>
        <p:blipFill rotWithShape="1">
          <a:blip r:embed="rId6">
            <a:alphaModFix amt="16000"/>
            <a:extLst>
              <a:ext uri="{BEBA8EAE-BF5A-486C-A8C5-ECC9F3942E4B}">
                <a14:imgProps xmlns:a14="http://schemas.microsoft.com/office/drawing/2010/main">
                  <a14:imgLayer r:embed="rId7">
                    <a14:imgEffect>
                      <a14:artisticGlowDiffused/>
                    </a14:imgEffect>
                  </a14:imgLayer>
                </a14:imgProps>
              </a:ext>
              <a:ext uri="{28A0092B-C50C-407E-A947-70E740481C1C}">
                <a14:useLocalDpi xmlns:a14="http://schemas.microsoft.com/office/drawing/2010/main" val="0"/>
              </a:ext>
            </a:extLst>
          </a:blip>
          <a:srcRect l="19960" r="19960"/>
          <a:stretch/>
        </p:blipFill>
        <p:spPr bwMode="auto">
          <a:xfrm>
            <a:off x="7235483" y="-10530357"/>
            <a:ext cx="11052517" cy="102770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FF917F-D65F-2C9D-526B-87EFF3B82935}"/>
              </a:ext>
            </a:extLst>
          </p:cNvPr>
          <p:cNvSpPr txBox="1"/>
          <p:nvPr/>
        </p:nvSpPr>
        <p:spPr>
          <a:xfrm>
            <a:off x="1087901" y="481862"/>
            <a:ext cx="6147582" cy="830997"/>
          </a:xfrm>
          <a:prstGeom prst="rect">
            <a:avLst/>
          </a:prstGeom>
          <a:noFill/>
        </p:spPr>
        <p:txBody>
          <a:bodyPr wrap="square" rtlCol="0">
            <a:spAutoFit/>
          </a:bodyPr>
          <a:lstStyle/>
          <a:p>
            <a:r>
              <a:rPr lang="en-US" sz="3600" dirty="0">
                <a:solidFill>
                  <a:srgbClr val="777777"/>
                </a:solidFill>
                <a:latin typeface="Perandory" pitchFamily="50" charset="0"/>
              </a:rPr>
              <a:t>NURSE</a:t>
            </a:r>
            <a:r>
              <a:rPr lang="en-US" sz="4800" dirty="0">
                <a:solidFill>
                  <a:srgbClr val="777777"/>
                </a:solidFill>
                <a:latin typeface="Perandory" pitchFamily="50" charset="0"/>
              </a:rPr>
              <a:t> </a:t>
            </a:r>
            <a:r>
              <a:rPr lang="en-US" sz="3600" dirty="0">
                <a:solidFill>
                  <a:srgbClr val="777777"/>
                </a:solidFill>
                <a:latin typeface="Perandory" pitchFamily="50" charset="0"/>
              </a:rPr>
              <a:t>STRIKES</a:t>
            </a:r>
            <a:r>
              <a:rPr lang="en-US" sz="4800" dirty="0">
                <a:solidFill>
                  <a:srgbClr val="777777"/>
                </a:solidFill>
                <a:latin typeface="Perandory" pitchFamily="50" charset="0"/>
              </a:rPr>
              <a:t> </a:t>
            </a:r>
            <a:r>
              <a:rPr lang="en-US" sz="3600" dirty="0">
                <a:solidFill>
                  <a:srgbClr val="777777"/>
                </a:solidFill>
                <a:latin typeface="Perandory" pitchFamily="50" charset="0"/>
              </a:rPr>
              <a:t>IN</a:t>
            </a:r>
            <a:r>
              <a:rPr lang="en-US" sz="4800" dirty="0">
                <a:solidFill>
                  <a:srgbClr val="777777"/>
                </a:solidFill>
                <a:latin typeface="Perandory" pitchFamily="50" charset="0"/>
              </a:rPr>
              <a:t> </a:t>
            </a:r>
            <a:r>
              <a:rPr lang="en-US" sz="3600" dirty="0">
                <a:solidFill>
                  <a:srgbClr val="777777"/>
                </a:solidFill>
                <a:latin typeface="Perandory" pitchFamily="50" charset="0"/>
              </a:rPr>
              <a:t>U.S</a:t>
            </a:r>
            <a:endParaRPr lang="en-US" sz="4800" dirty="0">
              <a:solidFill>
                <a:srgbClr val="777777"/>
              </a:solidFill>
              <a:latin typeface="Perandory" pitchFamily="50" charset="0"/>
            </a:endParaRPr>
          </a:p>
        </p:txBody>
      </p:sp>
      <p:sp>
        <p:nvSpPr>
          <p:cNvPr id="4" name="TextBox 3">
            <a:extLst>
              <a:ext uri="{FF2B5EF4-FFF2-40B4-BE49-F238E27FC236}">
                <a16:creationId xmlns:a16="http://schemas.microsoft.com/office/drawing/2014/main" id="{BC8C02FA-7301-A4D8-64DE-D7820F601D26}"/>
              </a:ext>
            </a:extLst>
          </p:cNvPr>
          <p:cNvSpPr txBox="1"/>
          <p:nvPr/>
        </p:nvSpPr>
        <p:spPr>
          <a:xfrm>
            <a:off x="804127" y="1842685"/>
            <a:ext cx="7371470" cy="1200329"/>
          </a:xfrm>
          <a:prstGeom prst="rect">
            <a:avLst/>
          </a:prstGeom>
          <a:noFill/>
        </p:spPr>
        <p:txBody>
          <a:bodyPr wrap="square" rtlCol="0">
            <a:spAutoFit/>
          </a:bodyPr>
          <a:lstStyle/>
          <a:p>
            <a:r>
              <a:rPr lang="en-US" sz="3600" dirty="0">
                <a:solidFill>
                  <a:srgbClr val="777777"/>
                </a:solidFill>
                <a:latin typeface="Perandory" pitchFamily="50" charset="0"/>
              </a:rPr>
              <a:t> Strike in Karnataka over</a:t>
            </a:r>
          </a:p>
          <a:p>
            <a:r>
              <a:rPr lang="en-US" sz="3600" dirty="0">
                <a:solidFill>
                  <a:srgbClr val="777777"/>
                </a:solidFill>
                <a:latin typeface="Perandory" pitchFamily="50" charset="0"/>
              </a:rPr>
              <a:t>  water-sharing disputes</a:t>
            </a:r>
          </a:p>
        </p:txBody>
      </p:sp>
      <p:sp>
        <p:nvSpPr>
          <p:cNvPr id="5" name="TextBox 4">
            <a:extLst>
              <a:ext uri="{FF2B5EF4-FFF2-40B4-BE49-F238E27FC236}">
                <a16:creationId xmlns:a16="http://schemas.microsoft.com/office/drawing/2014/main" id="{D38330CC-19E8-E3E2-EDAD-4C7E229B5487}"/>
              </a:ext>
            </a:extLst>
          </p:cNvPr>
          <p:cNvSpPr txBox="1"/>
          <p:nvPr/>
        </p:nvSpPr>
        <p:spPr>
          <a:xfrm>
            <a:off x="922115" y="3736915"/>
            <a:ext cx="7733420" cy="1200329"/>
          </a:xfrm>
          <a:prstGeom prst="rect">
            <a:avLst/>
          </a:prstGeom>
          <a:noFill/>
        </p:spPr>
        <p:txBody>
          <a:bodyPr wrap="square" rtlCol="0">
            <a:spAutoFit/>
          </a:bodyPr>
          <a:lstStyle/>
          <a:p>
            <a:r>
              <a:rPr lang="en-US" sz="3600" dirty="0">
                <a:solidFill>
                  <a:srgbClr val="777777"/>
                </a:solidFill>
                <a:latin typeface="Perandory" pitchFamily="50" charset="0"/>
              </a:rPr>
              <a:t>OLA AND UBER DRIVERS STRIKE</a:t>
            </a:r>
          </a:p>
          <a:p>
            <a:r>
              <a:rPr lang="en-US" sz="3600" dirty="0">
                <a:solidFill>
                  <a:srgbClr val="777777"/>
                </a:solidFill>
                <a:latin typeface="Perandory" pitchFamily="50" charset="0"/>
              </a:rPr>
              <a:t>           IN TAMIL NADU</a:t>
            </a:r>
          </a:p>
        </p:txBody>
      </p:sp>
      <p:sp>
        <p:nvSpPr>
          <p:cNvPr id="6" name="TextBox 5">
            <a:extLst>
              <a:ext uri="{FF2B5EF4-FFF2-40B4-BE49-F238E27FC236}">
                <a16:creationId xmlns:a16="http://schemas.microsoft.com/office/drawing/2014/main" id="{865B216A-DB36-19DF-0E73-FB003C1F4C9A}"/>
              </a:ext>
            </a:extLst>
          </p:cNvPr>
          <p:cNvSpPr txBox="1"/>
          <p:nvPr/>
        </p:nvSpPr>
        <p:spPr>
          <a:xfrm>
            <a:off x="165183" y="5587705"/>
            <a:ext cx="8357844" cy="923330"/>
          </a:xfrm>
          <a:prstGeom prst="rect">
            <a:avLst/>
          </a:prstGeom>
          <a:noFill/>
        </p:spPr>
        <p:txBody>
          <a:bodyPr wrap="square" rtlCol="0">
            <a:spAutoFit/>
          </a:bodyPr>
          <a:lstStyle/>
          <a:p>
            <a:r>
              <a:rPr lang="en-US" sz="5400" dirty="0">
                <a:solidFill>
                  <a:schemeClr val="bg1"/>
                </a:solidFill>
                <a:latin typeface="Perandory" pitchFamily="50" charset="0"/>
              </a:rPr>
              <a:t>   FACTORY STRIKES IN CHINA</a:t>
            </a:r>
          </a:p>
        </p:txBody>
      </p:sp>
      <p:sp>
        <p:nvSpPr>
          <p:cNvPr id="7" name="TextBox 6">
            <a:extLst>
              <a:ext uri="{FF2B5EF4-FFF2-40B4-BE49-F238E27FC236}">
                <a16:creationId xmlns:a16="http://schemas.microsoft.com/office/drawing/2014/main" id="{0834208F-541B-4BCA-E319-5967F1855420}"/>
              </a:ext>
            </a:extLst>
          </p:cNvPr>
          <p:cNvSpPr txBox="1"/>
          <p:nvPr/>
        </p:nvSpPr>
        <p:spPr>
          <a:xfrm>
            <a:off x="1074126" y="8792754"/>
            <a:ext cx="6147582" cy="707886"/>
          </a:xfrm>
          <a:prstGeom prst="rect">
            <a:avLst/>
          </a:prstGeom>
          <a:noFill/>
        </p:spPr>
        <p:txBody>
          <a:bodyPr wrap="square" rtlCol="0">
            <a:spAutoFit/>
          </a:bodyPr>
          <a:lstStyle/>
          <a:p>
            <a:r>
              <a:rPr lang="en-US" sz="4000" dirty="0">
                <a:solidFill>
                  <a:srgbClr val="777777"/>
                </a:solidFill>
                <a:latin typeface="Perandory" pitchFamily="50" charset="0"/>
              </a:rPr>
              <a:t>  US AUTO UNION STRIKE</a:t>
            </a:r>
          </a:p>
        </p:txBody>
      </p:sp>
      <p:sp>
        <p:nvSpPr>
          <p:cNvPr id="12" name="TextBox 11">
            <a:extLst>
              <a:ext uri="{FF2B5EF4-FFF2-40B4-BE49-F238E27FC236}">
                <a16:creationId xmlns:a16="http://schemas.microsoft.com/office/drawing/2014/main" id="{D24518EE-4FEC-0FE5-B1A8-6C297187974C}"/>
              </a:ext>
            </a:extLst>
          </p:cNvPr>
          <p:cNvSpPr txBox="1"/>
          <p:nvPr/>
        </p:nvSpPr>
        <p:spPr>
          <a:xfrm>
            <a:off x="12023791" y="1559335"/>
            <a:ext cx="5950634" cy="1015663"/>
          </a:xfrm>
          <a:prstGeom prst="rect">
            <a:avLst/>
          </a:prstGeom>
          <a:noFill/>
        </p:spPr>
        <p:txBody>
          <a:bodyPr wrap="square" rtlCol="0">
            <a:spAutoFit/>
          </a:bodyPr>
          <a:lstStyle/>
          <a:p>
            <a:r>
              <a:rPr lang="en-US" sz="6000" dirty="0">
                <a:solidFill>
                  <a:schemeClr val="bg1"/>
                </a:solidFill>
                <a:latin typeface="Roseritta" pitchFamily="2" charset="0"/>
              </a:rPr>
              <a:t>Plenary</a:t>
            </a:r>
          </a:p>
        </p:txBody>
      </p:sp>
      <p:sp>
        <p:nvSpPr>
          <p:cNvPr id="13" name="TextBox 12">
            <a:extLst>
              <a:ext uri="{FF2B5EF4-FFF2-40B4-BE49-F238E27FC236}">
                <a16:creationId xmlns:a16="http://schemas.microsoft.com/office/drawing/2014/main" id="{64B1A646-054F-B7B1-52EA-774245CCC75E}"/>
              </a:ext>
            </a:extLst>
          </p:cNvPr>
          <p:cNvSpPr txBox="1"/>
          <p:nvPr/>
        </p:nvSpPr>
        <p:spPr>
          <a:xfrm>
            <a:off x="8876713" y="3760675"/>
            <a:ext cx="9296987" cy="2308324"/>
          </a:xfrm>
          <a:prstGeom prst="rect">
            <a:avLst/>
          </a:prstGeom>
          <a:noFill/>
        </p:spPr>
        <p:txBody>
          <a:bodyPr wrap="square" rtlCol="0">
            <a:spAutoFit/>
          </a:bodyPr>
          <a:lstStyle/>
          <a:p>
            <a:r>
              <a:rPr lang="en-US" sz="4800" dirty="0">
                <a:solidFill>
                  <a:schemeClr val="bg1"/>
                </a:solidFill>
                <a:latin typeface="Chiller" panose="04020404031007020602" pitchFamily="82" charset="0"/>
              </a:rPr>
              <a:t>Choose and write about any </a:t>
            </a:r>
            <a:r>
              <a:rPr lang="en-US" sz="4800" u="sng" dirty="0">
                <a:solidFill>
                  <a:schemeClr val="bg1"/>
                </a:solidFill>
                <a:latin typeface="Chiller" panose="04020404031007020602" pitchFamily="82" charset="0"/>
              </a:rPr>
              <a:t>Two</a:t>
            </a:r>
            <a:r>
              <a:rPr lang="en-US" sz="4800" dirty="0">
                <a:solidFill>
                  <a:schemeClr val="bg1"/>
                </a:solidFill>
                <a:latin typeface="Chiller" panose="04020404031007020602" pitchFamily="82" charset="0"/>
              </a:rPr>
              <a:t> strikes that are mentioned here or research and come up with any 3 strikes that happened or are happening in 2023</a:t>
            </a:r>
          </a:p>
        </p:txBody>
      </p:sp>
      <p:sp>
        <p:nvSpPr>
          <p:cNvPr id="9" name="TextBox 8">
            <a:extLst>
              <a:ext uri="{FF2B5EF4-FFF2-40B4-BE49-F238E27FC236}">
                <a16:creationId xmlns:a16="http://schemas.microsoft.com/office/drawing/2014/main" id="{F9600FF2-EC00-F9D8-6B8A-B6A63D067183}"/>
              </a:ext>
            </a:extLst>
          </p:cNvPr>
          <p:cNvSpPr txBox="1"/>
          <p:nvPr/>
        </p:nvSpPr>
        <p:spPr>
          <a:xfrm>
            <a:off x="-8616915" y="4781949"/>
            <a:ext cx="7371471" cy="1200329"/>
          </a:xfrm>
          <a:prstGeom prst="rect">
            <a:avLst/>
          </a:prstGeom>
          <a:noFill/>
        </p:spPr>
        <p:txBody>
          <a:bodyPr wrap="square" rtlCol="0">
            <a:spAutoFit/>
          </a:bodyPr>
          <a:lstStyle/>
          <a:p>
            <a:r>
              <a:rPr lang="en-US" sz="3600" dirty="0">
                <a:solidFill>
                  <a:schemeClr val="bg1"/>
                </a:solidFill>
                <a:latin typeface="Calibri" panose="020F0502020204030204" pitchFamily="34" charset="0"/>
                <a:cs typeface="Calibri" panose="020F0502020204030204" pitchFamily="34" charset="0"/>
              </a:rPr>
              <a:t>(click here)</a:t>
            </a:r>
          </a:p>
          <a:p>
            <a:r>
              <a:rPr lang="en-US" sz="3600" dirty="0">
                <a:solidFill>
                  <a:schemeClr val="accent6">
                    <a:lumMod val="50000"/>
                  </a:schemeClr>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Ola and Uber Drivers Struggles</a:t>
            </a:r>
            <a:endParaRPr lang="en-US" sz="3600" dirty="0">
              <a:solidFill>
                <a:schemeClr val="accent6">
                  <a:lumMod val="50000"/>
                </a:scheme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135FB38-11EA-01A0-CA38-29B6ECA02DAF}"/>
              </a:ext>
            </a:extLst>
          </p:cNvPr>
          <p:cNvSpPr txBox="1"/>
          <p:nvPr/>
        </p:nvSpPr>
        <p:spPr>
          <a:xfrm>
            <a:off x="922115" y="6837567"/>
            <a:ext cx="7371471" cy="1569660"/>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(click here)</a:t>
            </a:r>
          </a:p>
          <a:p>
            <a:r>
              <a:rPr lang="en-US" sz="3200" dirty="0">
                <a:solidFill>
                  <a:schemeClr val="accent3">
                    <a:lumMod val="60000"/>
                    <a:lumOff val="40000"/>
                  </a:schemeClr>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Workers Misery And Financial Difficulties Caused By Low Wages In Chinese Factories</a:t>
            </a:r>
            <a:endParaRPr lang="en-US" sz="3200" dirty="0">
              <a:solidFill>
                <a:schemeClr val="accent3">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315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0E61A76-B27C-1315-3D19-35813E288983}"/>
              </a:ext>
            </a:extLst>
          </p:cNvPr>
          <p:cNvPicPr>
            <a:picLocks noChangeAspect="1"/>
          </p:cNvPicPr>
          <p:nvPr/>
        </p:nvPicPr>
        <p:blipFill rotWithShape="1">
          <a:blip r:embed="rId2">
            <a:alphaModFix amt="15000"/>
            <a:extLst>
              <a:ext uri="{BEBA8EAE-BF5A-486C-A8C5-ECC9F3942E4B}">
                <a14:imgProps xmlns:a14="http://schemas.microsoft.com/office/drawing/2010/main">
                  <a14:imgLayer r:embed="rId3">
                    <a14:imgEffect>
                      <a14:artisticGlowDiffused/>
                    </a14:imgEffect>
                  </a14:imgLayer>
                </a14:imgProps>
              </a:ext>
            </a:extLst>
          </a:blip>
          <a:srcRect t="5859" b="5859"/>
          <a:stretch/>
        </p:blipFill>
        <p:spPr>
          <a:xfrm>
            <a:off x="7235482" y="33190"/>
            <a:ext cx="11052517" cy="10253810"/>
          </a:xfrm>
          <a:prstGeom prst="rect">
            <a:avLst/>
          </a:prstGeom>
        </p:spPr>
      </p:pic>
      <p:pic>
        <p:nvPicPr>
          <p:cNvPr id="5122" name="Picture 2" descr="Chinese Workers Arrive in North Adams">
            <a:extLst>
              <a:ext uri="{FF2B5EF4-FFF2-40B4-BE49-F238E27FC236}">
                <a16:creationId xmlns:a16="http://schemas.microsoft.com/office/drawing/2014/main" id="{3E6A884B-D2DD-AAC4-94C1-55513B18741F}"/>
              </a:ext>
            </a:extLst>
          </p:cNvPr>
          <p:cNvPicPr>
            <a:picLocks noChangeAspect="1" noChangeArrowheads="1"/>
          </p:cNvPicPr>
          <p:nvPr/>
        </p:nvPicPr>
        <p:blipFill>
          <a:blip r:embed="rId4">
            <a:alphaModFix amt="19000"/>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7221708" y="-10530355"/>
            <a:ext cx="11066292" cy="102770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FF917F-D65F-2C9D-526B-87EFF3B82935}"/>
              </a:ext>
            </a:extLst>
          </p:cNvPr>
          <p:cNvSpPr txBox="1"/>
          <p:nvPr/>
        </p:nvSpPr>
        <p:spPr>
          <a:xfrm>
            <a:off x="1087901" y="481862"/>
            <a:ext cx="6147582" cy="830997"/>
          </a:xfrm>
          <a:prstGeom prst="rect">
            <a:avLst/>
          </a:prstGeom>
          <a:noFill/>
        </p:spPr>
        <p:txBody>
          <a:bodyPr wrap="square" rtlCol="0">
            <a:spAutoFit/>
          </a:bodyPr>
          <a:lstStyle/>
          <a:p>
            <a:r>
              <a:rPr lang="en-US" sz="3600" dirty="0">
                <a:solidFill>
                  <a:srgbClr val="777777"/>
                </a:solidFill>
                <a:latin typeface="Perandory" pitchFamily="50" charset="0"/>
              </a:rPr>
              <a:t>NURSE</a:t>
            </a:r>
            <a:r>
              <a:rPr lang="en-US" sz="4800" dirty="0">
                <a:solidFill>
                  <a:srgbClr val="777777"/>
                </a:solidFill>
                <a:latin typeface="Perandory" pitchFamily="50" charset="0"/>
              </a:rPr>
              <a:t> </a:t>
            </a:r>
            <a:r>
              <a:rPr lang="en-US" sz="3600" dirty="0">
                <a:solidFill>
                  <a:srgbClr val="777777"/>
                </a:solidFill>
                <a:latin typeface="Perandory" pitchFamily="50" charset="0"/>
              </a:rPr>
              <a:t>STRIKES</a:t>
            </a:r>
            <a:r>
              <a:rPr lang="en-US" sz="4800" dirty="0">
                <a:solidFill>
                  <a:srgbClr val="777777"/>
                </a:solidFill>
                <a:latin typeface="Perandory" pitchFamily="50" charset="0"/>
              </a:rPr>
              <a:t> </a:t>
            </a:r>
            <a:r>
              <a:rPr lang="en-US" sz="3600" dirty="0">
                <a:solidFill>
                  <a:srgbClr val="777777"/>
                </a:solidFill>
                <a:latin typeface="Perandory" pitchFamily="50" charset="0"/>
              </a:rPr>
              <a:t>IN</a:t>
            </a:r>
            <a:r>
              <a:rPr lang="en-US" sz="4800" dirty="0">
                <a:solidFill>
                  <a:srgbClr val="777777"/>
                </a:solidFill>
                <a:latin typeface="Perandory" pitchFamily="50" charset="0"/>
              </a:rPr>
              <a:t> </a:t>
            </a:r>
            <a:r>
              <a:rPr lang="en-US" sz="3600" dirty="0">
                <a:solidFill>
                  <a:srgbClr val="777777"/>
                </a:solidFill>
                <a:latin typeface="Perandory" pitchFamily="50" charset="0"/>
              </a:rPr>
              <a:t>U.S</a:t>
            </a:r>
            <a:endParaRPr lang="en-US" sz="4800" dirty="0">
              <a:solidFill>
                <a:srgbClr val="777777"/>
              </a:solidFill>
              <a:latin typeface="Perandory" pitchFamily="50" charset="0"/>
            </a:endParaRPr>
          </a:p>
        </p:txBody>
      </p:sp>
      <p:sp>
        <p:nvSpPr>
          <p:cNvPr id="4" name="TextBox 3">
            <a:extLst>
              <a:ext uri="{FF2B5EF4-FFF2-40B4-BE49-F238E27FC236}">
                <a16:creationId xmlns:a16="http://schemas.microsoft.com/office/drawing/2014/main" id="{BC8C02FA-7301-A4D8-64DE-D7820F601D26}"/>
              </a:ext>
            </a:extLst>
          </p:cNvPr>
          <p:cNvSpPr txBox="1"/>
          <p:nvPr/>
        </p:nvSpPr>
        <p:spPr>
          <a:xfrm>
            <a:off x="804127" y="1842685"/>
            <a:ext cx="7371470" cy="1200329"/>
          </a:xfrm>
          <a:prstGeom prst="rect">
            <a:avLst/>
          </a:prstGeom>
          <a:noFill/>
        </p:spPr>
        <p:txBody>
          <a:bodyPr wrap="square" rtlCol="0">
            <a:spAutoFit/>
          </a:bodyPr>
          <a:lstStyle/>
          <a:p>
            <a:r>
              <a:rPr lang="en-US" sz="3600" dirty="0">
                <a:solidFill>
                  <a:srgbClr val="777777"/>
                </a:solidFill>
                <a:latin typeface="Perandory" pitchFamily="50" charset="0"/>
              </a:rPr>
              <a:t> Strike in Karnataka over</a:t>
            </a:r>
          </a:p>
          <a:p>
            <a:r>
              <a:rPr lang="en-US" sz="3600" dirty="0">
                <a:solidFill>
                  <a:srgbClr val="777777"/>
                </a:solidFill>
                <a:latin typeface="Perandory" pitchFamily="50" charset="0"/>
              </a:rPr>
              <a:t>  water-sharing disputes</a:t>
            </a:r>
          </a:p>
        </p:txBody>
      </p:sp>
      <p:sp>
        <p:nvSpPr>
          <p:cNvPr id="5" name="TextBox 4">
            <a:extLst>
              <a:ext uri="{FF2B5EF4-FFF2-40B4-BE49-F238E27FC236}">
                <a16:creationId xmlns:a16="http://schemas.microsoft.com/office/drawing/2014/main" id="{D38330CC-19E8-E3E2-EDAD-4C7E229B5487}"/>
              </a:ext>
            </a:extLst>
          </p:cNvPr>
          <p:cNvSpPr txBox="1"/>
          <p:nvPr/>
        </p:nvSpPr>
        <p:spPr>
          <a:xfrm>
            <a:off x="922115" y="3736915"/>
            <a:ext cx="7733420" cy="1200329"/>
          </a:xfrm>
          <a:prstGeom prst="rect">
            <a:avLst/>
          </a:prstGeom>
          <a:noFill/>
        </p:spPr>
        <p:txBody>
          <a:bodyPr wrap="square" rtlCol="0">
            <a:spAutoFit/>
          </a:bodyPr>
          <a:lstStyle/>
          <a:p>
            <a:r>
              <a:rPr lang="en-US" sz="3600" dirty="0">
                <a:solidFill>
                  <a:srgbClr val="777777"/>
                </a:solidFill>
                <a:latin typeface="Perandory" pitchFamily="50" charset="0"/>
              </a:rPr>
              <a:t>OLA AND UBER DRIVERS STRIKE</a:t>
            </a:r>
          </a:p>
          <a:p>
            <a:r>
              <a:rPr lang="en-US" sz="3600" dirty="0">
                <a:solidFill>
                  <a:srgbClr val="777777"/>
                </a:solidFill>
                <a:latin typeface="Perandory" pitchFamily="50" charset="0"/>
              </a:rPr>
              <a:t>           IN TAMIL NADU</a:t>
            </a:r>
          </a:p>
        </p:txBody>
      </p:sp>
      <p:sp>
        <p:nvSpPr>
          <p:cNvPr id="6" name="TextBox 5">
            <a:extLst>
              <a:ext uri="{FF2B5EF4-FFF2-40B4-BE49-F238E27FC236}">
                <a16:creationId xmlns:a16="http://schemas.microsoft.com/office/drawing/2014/main" id="{865B216A-DB36-19DF-0E73-FB003C1F4C9A}"/>
              </a:ext>
            </a:extLst>
          </p:cNvPr>
          <p:cNvSpPr txBox="1"/>
          <p:nvPr/>
        </p:nvSpPr>
        <p:spPr>
          <a:xfrm>
            <a:off x="873109" y="5587705"/>
            <a:ext cx="8357844" cy="707886"/>
          </a:xfrm>
          <a:prstGeom prst="rect">
            <a:avLst/>
          </a:prstGeom>
          <a:noFill/>
        </p:spPr>
        <p:txBody>
          <a:bodyPr wrap="square" rtlCol="0">
            <a:spAutoFit/>
          </a:bodyPr>
          <a:lstStyle/>
          <a:p>
            <a:r>
              <a:rPr lang="en-US" sz="4000" dirty="0">
                <a:solidFill>
                  <a:srgbClr val="777777"/>
                </a:solidFill>
                <a:latin typeface="Perandory" pitchFamily="50" charset="0"/>
              </a:rPr>
              <a:t>   FACTORY STRIKES IN CHINA</a:t>
            </a:r>
          </a:p>
        </p:txBody>
      </p:sp>
      <p:sp>
        <p:nvSpPr>
          <p:cNvPr id="7" name="TextBox 6">
            <a:extLst>
              <a:ext uri="{FF2B5EF4-FFF2-40B4-BE49-F238E27FC236}">
                <a16:creationId xmlns:a16="http://schemas.microsoft.com/office/drawing/2014/main" id="{0834208F-541B-4BCA-E319-5967F1855420}"/>
              </a:ext>
            </a:extLst>
          </p:cNvPr>
          <p:cNvSpPr txBox="1"/>
          <p:nvPr/>
        </p:nvSpPr>
        <p:spPr>
          <a:xfrm>
            <a:off x="572678" y="6934454"/>
            <a:ext cx="7101471" cy="954107"/>
          </a:xfrm>
          <a:prstGeom prst="rect">
            <a:avLst/>
          </a:prstGeom>
          <a:noFill/>
        </p:spPr>
        <p:txBody>
          <a:bodyPr wrap="square" rtlCol="0">
            <a:spAutoFit/>
          </a:bodyPr>
          <a:lstStyle/>
          <a:p>
            <a:r>
              <a:rPr lang="en-US" sz="5600" dirty="0">
                <a:solidFill>
                  <a:schemeClr val="bg1"/>
                </a:solidFill>
                <a:latin typeface="Perandory" pitchFamily="50" charset="0"/>
              </a:rPr>
              <a:t>  US AUTO UNION STRIKE</a:t>
            </a:r>
          </a:p>
        </p:txBody>
      </p:sp>
      <p:sp>
        <p:nvSpPr>
          <p:cNvPr id="12" name="TextBox 11">
            <a:extLst>
              <a:ext uri="{FF2B5EF4-FFF2-40B4-BE49-F238E27FC236}">
                <a16:creationId xmlns:a16="http://schemas.microsoft.com/office/drawing/2014/main" id="{D24518EE-4FEC-0FE5-B1A8-6C297187974C}"/>
              </a:ext>
            </a:extLst>
          </p:cNvPr>
          <p:cNvSpPr txBox="1"/>
          <p:nvPr/>
        </p:nvSpPr>
        <p:spPr>
          <a:xfrm>
            <a:off x="12023791" y="1559335"/>
            <a:ext cx="5950634" cy="1015663"/>
          </a:xfrm>
          <a:prstGeom prst="rect">
            <a:avLst/>
          </a:prstGeom>
          <a:noFill/>
        </p:spPr>
        <p:txBody>
          <a:bodyPr wrap="square" rtlCol="0">
            <a:spAutoFit/>
          </a:bodyPr>
          <a:lstStyle/>
          <a:p>
            <a:r>
              <a:rPr lang="en-US" sz="6000" dirty="0">
                <a:solidFill>
                  <a:schemeClr val="bg1"/>
                </a:solidFill>
                <a:latin typeface="Roseritta" pitchFamily="2" charset="0"/>
              </a:rPr>
              <a:t>Plenary</a:t>
            </a:r>
          </a:p>
        </p:txBody>
      </p:sp>
      <p:sp>
        <p:nvSpPr>
          <p:cNvPr id="13" name="TextBox 12">
            <a:extLst>
              <a:ext uri="{FF2B5EF4-FFF2-40B4-BE49-F238E27FC236}">
                <a16:creationId xmlns:a16="http://schemas.microsoft.com/office/drawing/2014/main" id="{64B1A646-054F-B7B1-52EA-774245CCC75E}"/>
              </a:ext>
            </a:extLst>
          </p:cNvPr>
          <p:cNvSpPr txBox="1"/>
          <p:nvPr/>
        </p:nvSpPr>
        <p:spPr>
          <a:xfrm>
            <a:off x="8876713" y="3760675"/>
            <a:ext cx="9296987" cy="2308324"/>
          </a:xfrm>
          <a:prstGeom prst="rect">
            <a:avLst/>
          </a:prstGeom>
          <a:noFill/>
        </p:spPr>
        <p:txBody>
          <a:bodyPr wrap="square" rtlCol="0">
            <a:spAutoFit/>
          </a:bodyPr>
          <a:lstStyle/>
          <a:p>
            <a:r>
              <a:rPr lang="en-US" sz="4800" dirty="0">
                <a:solidFill>
                  <a:schemeClr val="bg1"/>
                </a:solidFill>
                <a:latin typeface="Chiller" panose="04020404031007020602" pitchFamily="82" charset="0"/>
              </a:rPr>
              <a:t>Choose and write about any </a:t>
            </a:r>
            <a:r>
              <a:rPr lang="en-US" sz="4800" u="sng" dirty="0">
                <a:solidFill>
                  <a:schemeClr val="bg1"/>
                </a:solidFill>
                <a:latin typeface="Chiller" panose="04020404031007020602" pitchFamily="82" charset="0"/>
              </a:rPr>
              <a:t>Two</a:t>
            </a:r>
            <a:r>
              <a:rPr lang="en-US" sz="4800" dirty="0">
                <a:solidFill>
                  <a:schemeClr val="bg1"/>
                </a:solidFill>
                <a:latin typeface="Chiller" panose="04020404031007020602" pitchFamily="82" charset="0"/>
              </a:rPr>
              <a:t> strikes that are mentioned here or research and come up with any 3 strikes that happened or are happening in 2023</a:t>
            </a:r>
          </a:p>
        </p:txBody>
      </p:sp>
      <p:sp>
        <p:nvSpPr>
          <p:cNvPr id="2" name="TextBox 1">
            <a:extLst>
              <a:ext uri="{FF2B5EF4-FFF2-40B4-BE49-F238E27FC236}">
                <a16:creationId xmlns:a16="http://schemas.microsoft.com/office/drawing/2014/main" id="{3135FB38-11EA-01A0-CA38-29B6ECA02DAF}"/>
              </a:ext>
            </a:extLst>
          </p:cNvPr>
          <p:cNvSpPr txBox="1"/>
          <p:nvPr/>
        </p:nvSpPr>
        <p:spPr>
          <a:xfrm>
            <a:off x="-7602458" y="6867064"/>
            <a:ext cx="7371471" cy="1569660"/>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(click here)</a:t>
            </a:r>
          </a:p>
          <a:p>
            <a:r>
              <a:rPr lang="en-US" sz="3200" dirty="0">
                <a:solidFill>
                  <a:schemeClr val="accent3">
                    <a:lumMod val="60000"/>
                    <a:lumOff val="40000"/>
                  </a:schemeClr>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Workers Misery And Financial Difficulties Caused By Low Wages In Chinese Factories</a:t>
            </a:r>
            <a:endParaRPr lang="en-US" sz="3200" dirty="0">
              <a:solidFill>
                <a:schemeClr val="accent3">
                  <a:lumMod val="60000"/>
                  <a:lumOff val="40000"/>
                </a:schemeClr>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A11A91E-C9FF-8C3D-327E-2314D4D487B5}"/>
              </a:ext>
            </a:extLst>
          </p:cNvPr>
          <p:cNvSpPr txBox="1"/>
          <p:nvPr/>
        </p:nvSpPr>
        <p:spPr>
          <a:xfrm>
            <a:off x="1010606" y="8135427"/>
            <a:ext cx="7371471" cy="1569660"/>
          </a:xfrm>
          <a:prstGeom prst="rect">
            <a:avLst/>
          </a:prstGeom>
          <a:noFill/>
        </p:spPr>
        <p:txBody>
          <a:bodyPr wrap="square" rtlCol="0">
            <a:spAutoFit/>
          </a:bodyPr>
          <a:lstStyle/>
          <a:p>
            <a:r>
              <a:rPr lang="en-US" sz="3200" dirty="0">
                <a:solidFill>
                  <a:schemeClr val="bg1"/>
                </a:solidFill>
                <a:latin typeface="Calibri" panose="020F0502020204030204" pitchFamily="34" charset="0"/>
                <a:cs typeface="Calibri" panose="020F0502020204030204" pitchFamily="34" charset="0"/>
              </a:rPr>
              <a:t>(click here)</a:t>
            </a:r>
          </a:p>
          <a:p>
            <a:r>
              <a:rPr lang="en-US" sz="3200" dirty="0">
                <a:solidFill>
                  <a:srgbClr val="FFC000"/>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Labor Disputes Within The American Automotive Industry</a:t>
            </a:r>
            <a:endParaRPr lang="en-US" sz="3200" dirty="0">
              <a:solidFill>
                <a:srgbClr val="FFC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2875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449"/>
        <p:cNvGrpSpPr/>
        <p:nvPr/>
      </p:nvGrpSpPr>
      <p:grpSpPr>
        <a:xfrm>
          <a:off x="0" y="0"/>
          <a:ext cx="0" cy="0"/>
          <a:chOff x="0" y="0"/>
          <a:chExt cx="0" cy="0"/>
        </a:xfrm>
      </p:grpSpPr>
      <p:sp>
        <p:nvSpPr>
          <p:cNvPr id="3" name="TextBox 2">
            <a:extLst>
              <a:ext uri="{FF2B5EF4-FFF2-40B4-BE49-F238E27FC236}">
                <a16:creationId xmlns:a16="http://schemas.microsoft.com/office/drawing/2014/main" id="{C06F7A00-20AD-0CFF-4DDE-574C8A67E1C7}"/>
              </a:ext>
            </a:extLst>
          </p:cNvPr>
          <p:cNvSpPr txBox="1"/>
          <p:nvPr/>
        </p:nvSpPr>
        <p:spPr>
          <a:xfrm>
            <a:off x="6642761" y="3850236"/>
            <a:ext cx="925253" cy="1323439"/>
          </a:xfrm>
          <a:prstGeom prst="rect">
            <a:avLst/>
          </a:prstGeom>
          <a:noFill/>
        </p:spPr>
        <p:txBody>
          <a:bodyPr wrap="none" rtlCol="0">
            <a:spAutoFit/>
          </a:bodyPr>
          <a:lstStyle/>
          <a:p>
            <a:r>
              <a:rPr lang="en-US" sz="8000">
                <a:latin typeface="Arial Black" panose="020B0A04020102020204" pitchFamily="34" charset="0"/>
              </a:rPr>
              <a:t>T</a:t>
            </a:r>
          </a:p>
        </p:txBody>
      </p:sp>
      <p:sp>
        <p:nvSpPr>
          <p:cNvPr id="4" name="TextBox 3">
            <a:extLst>
              <a:ext uri="{FF2B5EF4-FFF2-40B4-BE49-F238E27FC236}">
                <a16:creationId xmlns:a16="http://schemas.microsoft.com/office/drawing/2014/main" id="{EC998672-B8E5-2591-C4EF-756CC3081655}"/>
              </a:ext>
            </a:extLst>
          </p:cNvPr>
          <p:cNvSpPr txBox="1"/>
          <p:nvPr/>
        </p:nvSpPr>
        <p:spPr>
          <a:xfrm>
            <a:off x="7383457" y="3850236"/>
            <a:ext cx="1039067" cy="1323439"/>
          </a:xfrm>
          <a:prstGeom prst="rect">
            <a:avLst/>
          </a:prstGeom>
          <a:noFill/>
        </p:spPr>
        <p:txBody>
          <a:bodyPr wrap="none" rtlCol="0">
            <a:spAutoFit/>
          </a:bodyPr>
          <a:lstStyle/>
          <a:p>
            <a:r>
              <a:rPr lang="en-US" sz="8000" dirty="0">
                <a:latin typeface="Arial Black" panose="020B0A04020102020204" pitchFamily="34" charset="0"/>
              </a:rPr>
              <a:t>H</a:t>
            </a:r>
          </a:p>
        </p:txBody>
      </p:sp>
      <p:sp>
        <p:nvSpPr>
          <p:cNvPr id="5" name="TextBox 4">
            <a:extLst>
              <a:ext uri="{FF2B5EF4-FFF2-40B4-BE49-F238E27FC236}">
                <a16:creationId xmlns:a16="http://schemas.microsoft.com/office/drawing/2014/main" id="{EBF08B64-A207-EC14-D3F2-5B848ACDB80A}"/>
              </a:ext>
            </a:extLst>
          </p:cNvPr>
          <p:cNvSpPr txBox="1"/>
          <p:nvPr/>
        </p:nvSpPr>
        <p:spPr>
          <a:xfrm>
            <a:off x="8234457" y="3850236"/>
            <a:ext cx="982961" cy="1323439"/>
          </a:xfrm>
          <a:prstGeom prst="rect">
            <a:avLst/>
          </a:prstGeom>
          <a:noFill/>
        </p:spPr>
        <p:txBody>
          <a:bodyPr wrap="none" rtlCol="0">
            <a:spAutoFit/>
          </a:bodyPr>
          <a:lstStyle/>
          <a:p>
            <a:r>
              <a:rPr lang="en-US" sz="8000" dirty="0">
                <a:latin typeface="Arial Black" panose="020B0A04020102020204" pitchFamily="34" charset="0"/>
              </a:rPr>
              <a:t>A</a:t>
            </a:r>
          </a:p>
        </p:txBody>
      </p:sp>
      <p:sp>
        <p:nvSpPr>
          <p:cNvPr id="6" name="TextBox 5">
            <a:extLst>
              <a:ext uri="{FF2B5EF4-FFF2-40B4-BE49-F238E27FC236}">
                <a16:creationId xmlns:a16="http://schemas.microsoft.com/office/drawing/2014/main" id="{84782CBD-5F18-1FBB-97A0-4F2D1F69805C}"/>
              </a:ext>
            </a:extLst>
          </p:cNvPr>
          <p:cNvSpPr txBox="1"/>
          <p:nvPr/>
        </p:nvSpPr>
        <p:spPr>
          <a:xfrm>
            <a:off x="9041537" y="3850236"/>
            <a:ext cx="1039067" cy="1323439"/>
          </a:xfrm>
          <a:prstGeom prst="rect">
            <a:avLst/>
          </a:prstGeom>
          <a:noFill/>
        </p:spPr>
        <p:txBody>
          <a:bodyPr wrap="none" rtlCol="0">
            <a:spAutoFit/>
          </a:bodyPr>
          <a:lstStyle/>
          <a:p>
            <a:r>
              <a:rPr lang="en-US" sz="8000">
                <a:latin typeface="Arial Black" panose="020B0A04020102020204" pitchFamily="34" charset="0"/>
              </a:rPr>
              <a:t>N</a:t>
            </a:r>
          </a:p>
        </p:txBody>
      </p:sp>
      <p:sp>
        <p:nvSpPr>
          <p:cNvPr id="7" name="TextBox 6">
            <a:extLst>
              <a:ext uri="{FF2B5EF4-FFF2-40B4-BE49-F238E27FC236}">
                <a16:creationId xmlns:a16="http://schemas.microsoft.com/office/drawing/2014/main" id="{8B4958A7-1A42-D884-AFCE-2779AE535C6C}"/>
              </a:ext>
            </a:extLst>
          </p:cNvPr>
          <p:cNvSpPr txBox="1"/>
          <p:nvPr/>
        </p:nvSpPr>
        <p:spPr>
          <a:xfrm>
            <a:off x="9896052" y="3865324"/>
            <a:ext cx="1039067" cy="1323439"/>
          </a:xfrm>
          <a:prstGeom prst="rect">
            <a:avLst/>
          </a:prstGeom>
          <a:noFill/>
        </p:spPr>
        <p:txBody>
          <a:bodyPr wrap="none" rtlCol="0">
            <a:spAutoFit/>
          </a:bodyPr>
          <a:lstStyle/>
          <a:p>
            <a:r>
              <a:rPr lang="en-US" sz="8000" dirty="0">
                <a:latin typeface="Arial Black" panose="020B0A04020102020204" pitchFamily="34" charset="0"/>
              </a:rPr>
              <a:t>K</a:t>
            </a:r>
          </a:p>
        </p:txBody>
      </p:sp>
      <p:sp>
        <p:nvSpPr>
          <p:cNvPr id="8" name="TextBox 7">
            <a:extLst>
              <a:ext uri="{FF2B5EF4-FFF2-40B4-BE49-F238E27FC236}">
                <a16:creationId xmlns:a16="http://schemas.microsoft.com/office/drawing/2014/main" id="{F7477234-6936-91F6-0EE4-EE1561E2616C}"/>
              </a:ext>
            </a:extLst>
          </p:cNvPr>
          <p:cNvSpPr txBox="1"/>
          <p:nvPr/>
        </p:nvSpPr>
        <p:spPr>
          <a:xfrm>
            <a:off x="8393127" y="4719918"/>
            <a:ext cx="982961" cy="1323439"/>
          </a:xfrm>
          <a:prstGeom prst="rect">
            <a:avLst/>
          </a:prstGeom>
          <a:noFill/>
        </p:spPr>
        <p:txBody>
          <a:bodyPr wrap="none" rtlCol="0">
            <a:spAutoFit/>
          </a:bodyPr>
          <a:lstStyle/>
          <a:p>
            <a:r>
              <a:rPr lang="en-US" sz="8000">
                <a:latin typeface="Arial Black" panose="020B0A04020102020204" pitchFamily="34" charset="0"/>
              </a:rPr>
              <a:t>Y</a:t>
            </a:r>
          </a:p>
        </p:txBody>
      </p:sp>
      <p:sp>
        <p:nvSpPr>
          <p:cNvPr id="9" name="TextBox 8">
            <a:extLst>
              <a:ext uri="{FF2B5EF4-FFF2-40B4-BE49-F238E27FC236}">
                <a16:creationId xmlns:a16="http://schemas.microsoft.com/office/drawing/2014/main" id="{46EF0150-A3C7-F542-8CFD-E18578B765B1}"/>
              </a:ext>
            </a:extLst>
          </p:cNvPr>
          <p:cNvSpPr txBox="1"/>
          <p:nvPr/>
        </p:nvSpPr>
        <p:spPr>
          <a:xfrm>
            <a:off x="9147498" y="4719917"/>
            <a:ext cx="1039067" cy="1323439"/>
          </a:xfrm>
          <a:prstGeom prst="rect">
            <a:avLst/>
          </a:prstGeom>
          <a:noFill/>
        </p:spPr>
        <p:txBody>
          <a:bodyPr wrap="none" rtlCol="0">
            <a:spAutoFit/>
          </a:bodyPr>
          <a:lstStyle/>
          <a:p>
            <a:r>
              <a:rPr lang="en-US" sz="8000" dirty="0">
                <a:latin typeface="Arial Black" panose="020B0A04020102020204" pitchFamily="34" charset="0"/>
              </a:rPr>
              <a:t>O</a:t>
            </a:r>
          </a:p>
        </p:txBody>
      </p:sp>
      <p:sp>
        <p:nvSpPr>
          <p:cNvPr id="10" name="TextBox 9">
            <a:extLst>
              <a:ext uri="{FF2B5EF4-FFF2-40B4-BE49-F238E27FC236}">
                <a16:creationId xmlns:a16="http://schemas.microsoft.com/office/drawing/2014/main" id="{2A508638-A638-8229-BDBC-443F047EB363}"/>
              </a:ext>
            </a:extLst>
          </p:cNvPr>
          <p:cNvSpPr txBox="1"/>
          <p:nvPr/>
        </p:nvSpPr>
        <p:spPr>
          <a:xfrm>
            <a:off x="9942228" y="4735005"/>
            <a:ext cx="1039067" cy="1323439"/>
          </a:xfrm>
          <a:prstGeom prst="rect">
            <a:avLst/>
          </a:prstGeom>
          <a:noFill/>
        </p:spPr>
        <p:txBody>
          <a:bodyPr wrap="none" rtlCol="0">
            <a:spAutoFit/>
          </a:bodyPr>
          <a:lstStyle/>
          <a:p>
            <a:r>
              <a:rPr lang="en-US" sz="8000">
                <a:latin typeface="Arial Black" panose="020B0A04020102020204" pitchFamily="34" charset="0"/>
              </a:rPr>
              <a:t>U</a:t>
            </a:r>
          </a:p>
        </p:txBody>
      </p:sp>
      <p:grpSp>
        <p:nvGrpSpPr>
          <p:cNvPr id="13" name="Group 12">
            <a:extLst>
              <a:ext uri="{FF2B5EF4-FFF2-40B4-BE49-F238E27FC236}">
                <a16:creationId xmlns:a16="http://schemas.microsoft.com/office/drawing/2014/main" id="{37C550C3-AD37-A09B-7857-155C8F9AA936}"/>
              </a:ext>
            </a:extLst>
          </p:cNvPr>
          <p:cNvGrpSpPr/>
          <p:nvPr/>
        </p:nvGrpSpPr>
        <p:grpSpPr>
          <a:xfrm>
            <a:off x="10966651" y="3562350"/>
            <a:ext cx="4559099" cy="2496094"/>
            <a:chOff x="10966651" y="3562350"/>
            <a:chExt cx="4559099" cy="2496094"/>
          </a:xfrm>
        </p:grpSpPr>
        <p:sp>
          <p:nvSpPr>
            <p:cNvPr id="12" name="Rectangle 11">
              <a:extLst>
                <a:ext uri="{FF2B5EF4-FFF2-40B4-BE49-F238E27FC236}">
                  <a16:creationId xmlns:a16="http://schemas.microsoft.com/office/drawing/2014/main" id="{A1270FBE-7035-5CF5-F90A-52F44597DB8B}"/>
                </a:ext>
              </a:extLst>
            </p:cNvPr>
            <p:cNvSpPr/>
            <p:nvPr/>
          </p:nvSpPr>
          <p:spPr>
            <a:xfrm>
              <a:off x="11072613" y="3582543"/>
              <a:ext cx="4453137" cy="24608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D2B387-FB6D-5207-E107-17B5BB02B157}"/>
                </a:ext>
              </a:extLst>
            </p:cNvPr>
            <p:cNvSpPr/>
            <p:nvPr/>
          </p:nvSpPr>
          <p:spPr>
            <a:xfrm>
              <a:off x="10966651" y="3562350"/>
              <a:ext cx="180961" cy="2496094"/>
            </a:xfrm>
            <a:prstGeom prst="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slow" p14:dur="1200">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2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1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4" fill="hold" nodeType="withEffect">
                                  <p:stCondLst>
                                    <p:cond delay="50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35" presetClass="path" presetSubtype="0" accel="50000" decel="50000" fill="hold" nodeType="withEffect">
                                  <p:stCondLst>
                                    <p:cond delay="5000"/>
                                  </p:stCondLst>
                                  <p:childTnLst>
                                    <p:animMotion origin="layout" path="M 4.44444E-6 -2.59259E-6 L -0.23855 -0.00725 " pathEditMode="relative" rAng="0" ptsTypes="AA">
                                      <p:cBhvr>
                                        <p:cTn id="42" dur="2000" fill="hold"/>
                                        <p:tgtEl>
                                          <p:spTgt spid="13"/>
                                        </p:tgtEl>
                                        <p:attrNameLst>
                                          <p:attrName>ppt_x</p:attrName>
                                          <p:attrName>ppt_y</p:attrName>
                                        </p:attrNameLst>
                                      </p:cBhvr>
                                      <p:rCtr x="-11927"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628B4E3-F1F7-61A3-3ACC-67645CD97341}"/>
              </a:ext>
            </a:extLst>
          </p:cNvPr>
          <p:cNvSpPr/>
          <p:nvPr/>
        </p:nvSpPr>
        <p:spPr>
          <a:xfrm>
            <a:off x="1494367" y="5763604"/>
            <a:ext cx="10836729" cy="1910815"/>
          </a:xfrm>
          <a:prstGeom prst="roundRect">
            <a:avLst/>
          </a:prstGeom>
          <a:solidFill>
            <a:srgbClr val="77FF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65BC042-0024-C381-71AA-E9143348A48B}"/>
              </a:ext>
            </a:extLst>
          </p:cNvPr>
          <p:cNvSpPr txBox="1"/>
          <p:nvPr/>
        </p:nvSpPr>
        <p:spPr>
          <a:xfrm>
            <a:off x="1790700" y="845403"/>
            <a:ext cx="4705350" cy="923330"/>
          </a:xfrm>
          <a:prstGeom prst="rect">
            <a:avLst/>
          </a:prstGeom>
          <a:noFill/>
        </p:spPr>
        <p:txBody>
          <a:bodyPr wrap="square" lIns="91440" tIns="45720" rIns="91440" bIns="45720" rtlCol="0" anchor="t">
            <a:spAutoFit/>
          </a:bodyPr>
          <a:lstStyle/>
          <a:p>
            <a:r>
              <a:rPr lang="en-US" sz="5400" dirty="0">
                <a:solidFill>
                  <a:schemeClr val="bg1"/>
                </a:solidFill>
                <a:latin typeface="Bebas Neue"/>
              </a:rPr>
              <a:t>Starter Activity</a:t>
            </a:r>
          </a:p>
        </p:txBody>
      </p:sp>
      <p:sp>
        <p:nvSpPr>
          <p:cNvPr id="6" name="TextBox 5">
            <a:extLst>
              <a:ext uri="{FF2B5EF4-FFF2-40B4-BE49-F238E27FC236}">
                <a16:creationId xmlns:a16="http://schemas.microsoft.com/office/drawing/2014/main" id="{28F8E791-B39F-F7E4-AB06-AC91D1E66F68}"/>
              </a:ext>
            </a:extLst>
          </p:cNvPr>
          <p:cNvSpPr txBox="1"/>
          <p:nvPr/>
        </p:nvSpPr>
        <p:spPr>
          <a:xfrm>
            <a:off x="1790800" y="2882807"/>
            <a:ext cx="10312853" cy="3016210"/>
          </a:xfrm>
          <a:prstGeom prst="rect">
            <a:avLst/>
          </a:prstGeom>
          <a:noFill/>
        </p:spPr>
        <p:txBody>
          <a:bodyPr wrap="square" lIns="0" tIns="0" rIns="0" bIns="0" rtlCol="0" anchor="t">
            <a:spAutoFit/>
          </a:bodyPr>
          <a:lstStyle>
            <a:defPPr>
              <a:defRPr lang="en-US"/>
            </a:defPPr>
            <a:lvl1pPr algn="r">
              <a:defRPr sz="1000" b="1" spc="300">
                <a:solidFill>
                  <a:schemeClr val="bg1"/>
                </a:solidFill>
                <a:latin typeface="Lato" panose="020F0502020204030203" pitchFamily="34" charset="0"/>
              </a:defRPr>
            </a:lvl1pPr>
          </a:lstStyle>
          <a:p>
            <a:pPr algn="l"/>
            <a:r>
              <a:rPr lang="en-US" sz="2800" dirty="0">
                <a:solidFill>
                  <a:schemeClr val="tx1"/>
                </a:solidFill>
                <a:latin typeface="Garamond"/>
              </a:rPr>
              <a:t>CAN YOU THINK OF SOME REASONS THAT MAY LEAD INDUSTRIAL WORKERS TO GO ON STRIKE</a:t>
            </a:r>
          </a:p>
          <a:p>
            <a:pPr algn="l"/>
            <a:endParaRPr lang="en-US" sz="2800" dirty="0"/>
          </a:p>
          <a:p>
            <a:pPr algn="l"/>
            <a:endParaRPr lang="en-US" sz="2800" dirty="0"/>
          </a:p>
          <a:p>
            <a:pPr algn="l"/>
            <a:endParaRPr lang="en-US" sz="2800" dirty="0"/>
          </a:p>
          <a:p>
            <a:pPr algn="l"/>
            <a:endParaRPr lang="en-US" sz="2800" dirty="0"/>
          </a:p>
          <a:p>
            <a:pPr algn="l"/>
            <a:endParaRPr lang="en-US" sz="2800" dirty="0"/>
          </a:p>
        </p:txBody>
      </p:sp>
      <p:sp>
        <p:nvSpPr>
          <p:cNvPr id="9" name="TextBox 8">
            <a:extLst>
              <a:ext uri="{FF2B5EF4-FFF2-40B4-BE49-F238E27FC236}">
                <a16:creationId xmlns:a16="http://schemas.microsoft.com/office/drawing/2014/main" id="{50B8E3D5-8720-CF73-7C64-B01AD651D35A}"/>
              </a:ext>
            </a:extLst>
          </p:cNvPr>
          <p:cNvSpPr txBox="1"/>
          <p:nvPr/>
        </p:nvSpPr>
        <p:spPr>
          <a:xfrm>
            <a:off x="1704622" y="6029677"/>
            <a:ext cx="10504311" cy="14311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00" b="1" dirty="0">
                <a:solidFill>
                  <a:schemeClr val="tx1"/>
                </a:solidFill>
                <a:latin typeface="Garamond"/>
                <a:cs typeface="Segoe UI"/>
              </a:rPr>
              <a:t>DO YOU KNOW OF ANY STRIKES OR UNIONS </a:t>
            </a:r>
            <a:r>
              <a:rPr lang="en-US" sz="2900" dirty="0">
                <a:solidFill>
                  <a:schemeClr val="tx1"/>
                </a:solidFill>
                <a:latin typeface="Garamond"/>
                <a:cs typeface="Segoe UI"/>
              </a:rPr>
              <a:t>​</a:t>
            </a:r>
          </a:p>
          <a:p>
            <a:r>
              <a:rPr lang="en-US" sz="2900" b="1" dirty="0">
                <a:solidFill>
                  <a:schemeClr val="tx1"/>
                </a:solidFill>
                <a:latin typeface="Garamond"/>
                <a:cs typeface="Segoe UI"/>
              </a:rPr>
              <a:t>THAT HAPPENED IN YOUR COMMUNITY OR </a:t>
            </a:r>
            <a:r>
              <a:rPr lang="en-US" sz="2900" dirty="0">
                <a:solidFill>
                  <a:schemeClr val="tx1"/>
                </a:solidFill>
                <a:latin typeface="Garamond"/>
                <a:cs typeface="Segoe UI"/>
              </a:rPr>
              <a:t>​</a:t>
            </a:r>
          </a:p>
          <a:p>
            <a:r>
              <a:rPr lang="en-US" sz="2900" b="1" dirty="0">
                <a:solidFill>
                  <a:schemeClr val="tx1"/>
                </a:solidFill>
                <a:latin typeface="Garamond"/>
                <a:cs typeface="Segoe UI"/>
              </a:rPr>
              <a:t>ANYTHING THAT YOU HAVE SEEN IN THE NEWS.</a:t>
            </a:r>
          </a:p>
        </p:txBody>
      </p:sp>
    </p:spTree>
    <p:extLst>
      <p:ext uri="{BB962C8B-B14F-4D97-AF65-F5344CB8AC3E}">
        <p14:creationId xmlns:p14="http://schemas.microsoft.com/office/powerpoint/2010/main" val="2545922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021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201F05-433A-BC93-0C05-D37425E92787}"/>
              </a:ext>
            </a:extLst>
          </p:cNvPr>
          <p:cNvSpPr txBox="1"/>
          <p:nvPr/>
        </p:nvSpPr>
        <p:spPr>
          <a:xfrm>
            <a:off x="1066800" y="4393109"/>
            <a:ext cx="16154400" cy="1015663"/>
          </a:xfrm>
          <a:prstGeom prst="rect">
            <a:avLst/>
          </a:prstGeom>
          <a:noFill/>
        </p:spPr>
        <p:txBody>
          <a:bodyPr wrap="square" rtlCol="0">
            <a:spAutoFit/>
          </a:bodyPr>
          <a:lstStyle/>
          <a:p>
            <a:r>
              <a:rPr lang="en-US" sz="6000" dirty="0">
                <a:solidFill>
                  <a:schemeClr val="bg1"/>
                </a:solidFill>
                <a:latin typeface="Perandory" pitchFamily="50" charset="0"/>
              </a:rPr>
              <a:t>Lob: to understand what are strikes and unions</a:t>
            </a:r>
          </a:p>
        </p:txBody>
      </p:sp>
    </p:spTree>
    <p:extLst>
      <p:ext uri="{BB962C8B-B14F-4D97-AF65-F5344CB8AC3E}">
        <p14:creationId xmlns:p14="http://schemas.microsoft.com/office/powerpoint/2010/main" val="53728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0216"/>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246257-15B3-3307-0105-E439754988A6}"/>
              </a:ext>
            </a:extLst>
          </p:cNvPr>
          <p:cNvSpPr txBox="1"/>
          <p:nvPr/>
        </p:nvSpPr>
        <p:spPr>
          <a:xfrm>
            <a:off x="2799693" y="2816261"/>
            <a:ext cx="13354707" cy="1615827"/>
          </a:xfrm>
          <a:prstGeom prst="rect">
            <a:avLst/>
          </a:prstGeom>
          <a:noFill/>
        </p:spPr>
        <p:txBody>
          <a:bodyPr wrap="square" lIns="91440" tIns="45720" rIns="91440" bIns="45720" rtlCol="0" anchor="t">
            <a:spAutoFit/>
          </a:bodyPr>
          <a:lstStyle/>
          <a:p>
            <a:r>
              <a:rPr lang="en-US" sz="9600" dirty="0">
                <a:solidFill>
                  <a:schemeClr val="bg1"/>
                </a:solidFill>
                <a:latin typeface="Roseritta"/>
                <a:ea typeface="Lato"/>
                <a:cs typeface="Lato"/>
              </a:rPr>
              <a:t>  </a:t>
            </a:r>
            <a:r>
              <a:rPr lang="en-US" sz="9900" dirty="0">
                <a:solidFill>
                  <a:schemeClr val="bg1"/>
                </a:solidFill>
                <a:latin typeface="Roseritta"/>
                <a:ea typeface="Lato"/>
                <a:cs typeface="Lato"/>
              </a:rPr>
              <a:t>STRIKES AND UNIONS </a:t>
            </a:r>
            <a:endParaRPr lang="en-US" sz="9900" dirty="0">
              <a:solidFill>
                <a:schemeClr val="bg1"/>
              </a:solidFill>
              <a:latin typeface="Roseritta"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A63F5CF2-40B4-7AD6-B0A5-F3F9F6CD9714}"/>
              </a:ext>
            </a:extLst>
          </p:cNvPr>
          <p:cNvSpPr txBox="1"/>
          <p:nvPr/>
        </p:nvSpPr>
        <p:spPr>
          <a:xfrm>
            <a:off x="7567447" y="4755930"/>
            <a:ext cx="26407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solidFill>
                  <a:schemeClr val="bg1"/>
                </a:solidFill>
                <a:latin typeface="Lato"/>
              </a:rPr>
              <a:t>             5.7 PAGE 87</a:t>
            </a:r>
          </a:p>
        </p:txBody>
      </p: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EBC6C1C3-B09F-41FB-6941-61A2AE461BEF}"/>
                  </a:ext>
                </a:extLst>
              </p:cNvPr>
              <p:cNvGraphicFramePr>
                <a:graphicFrameLocks noChangeAspect="1"/>
              </p:cNvGraphicFramePr>
              <p:nvPr>
                <p:extLst>
                  <p:ext uri="{D42A27DB-BD31-4B8C-83A1-F6EECF244321}">
                    <p14:modId xmlns:p14="http://schemas.microsoft.com/office/powerpoint/2010/main" val="59643847"/>
                  </p:ext>
                </p:extLst>
              </p:nvPr>
            </p:nvGraphicFramePr>
            <p:xfrm>
              <a:off x="3333093" y="5708082"/>
              <a:ext cx="5041727" cy="2835971"/>
            </p:xfrm>
            <a:graphic>
              <a:graphicData uri="http://schemas.microsoft.com/office/powerpoint/2016/sectionzoom">
                <psez:sectionZm>
                  <psez:sectionZmObj sectionId="{ECA4785C-E98A-4897-B52A-196E32A177AE}">
                    <psez:zmPr id="{732FA1C0-C059-40EF-8CAE-E397F904F1EB}" transitionDur="1000" showBg="0">
                      <p166:blipFill xmlns:p166="http://schemas.microsoft.com/office/powerpoint/2016/6/main">
                        <a:blip r:embed="rId2"/>
                        <a:stretch>
                          <a:fillRect/>
                        </a:stretch>
                      </p166:blipFill>
                      <p166:spPr xmlns:p166="http://schemas.microsoft.com/office/powerpoint/2016/6/main">
                        <a:xfrm>
                          <a:off x="0" y="0"/>
                          <a:ext cx="5041727" cy="2835971"/>
                        </a:xfrm>
                        <a:prstGeom prst="rect">
                          <a:avLst/>
                        </a:prstGeom>
                        <a:effectLst>
                          <a:glow rad="127000">
                            <a:schemeClr val="accent1"/>
                          </a:glow>
                          <a:outerShdw blurRad="50800" dist="50800" dir="5400000" algn="ctr" rotWithShape="0">
                            <a:srgbClr val="000000"/>
                          </a:outerShdw>
                        </a:effectLst>
                      </p166:spPr>
                    </psez:zmPr>
                  </psez:sectionZmObj>
                </psez:sectionZm>
              </a:graphicData>
            </a:graphic>
          </p:graphicFrame>
        </mc:Choice>
        <mc:Fallback xmlns="">
          <p:pic>
            <p:nvPicPr>
              <p:cNvPr id="3" name="Section Zoom 2">
                <a:hlinkClick r:id="rId3" action="ppaction://hlinksldjump"/>
                <a:extLst>
                  <a:ext uri="{FF2B5EF4-FFF2-40B4-BE49-F238E27FC236}">
                    <a16:creationId xmlns:a16="http://schemas.microsoft.com/office/drawing/2014/main" id="{EBC6C1C3-B09F-41FB-6941-61A2AE461BEF}"/>
                  </a:ext>
                </a:extLst>
              </p:cNvPr>
              <p:cNvPicPr>
                <a:picLocks noGrp="1" noRot="1" noChangeAspect="1" noMove="1" noResize="1" noEditPoints="1" noAdjustHandles="1" noChangeArrowheads="1" noChangeShapeType="1"/>
              </p:cNvPicPr>
              <p:nvPr/>
            </p:nvPicPr>
            <p:blipFill>
              <a:blip r:embed="rId4"/>
              <a:stretch>
                <a:fillRect/>
              </a:stretch>
            </p:blipFill>
            <p:spPr>
              <a:xfrm>
                <a:off x="3333093" y="5708082"/>
                <a:ext cx="5041727" cy="2835971"/>
              </a:xfrm>
              <a:prstGeom prst="rect">
                <a:avLst/>
              </a:prstGeom>
              <a:effectLst>
                <a:glow rad="127000">
                  <a:schemeClr val="accent1"/>
                </a:glow>
                <a:outerShdw blurRad="50800" dist="50800" dir="5400000" algn="ctr" rotWithShape="0">
                  <a:srgbClr val="000000"/>
                </a:outerShdw>
              </a:effectLst>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A39954B6-D300-0EAE-EB62-2C90A25BE7C7}"/>
                  </a:ext>
                </a:extLst>
              </p:cNvPr>
              <p:cNvGraphicFramePr>
                <a:graphicFrameLocks noChangeAspect="1"/>
              </p:cNvGraphicFramePr>
              <p:nvPr>
                <p:extLst>
                  <p:ext uri="{D42A27DB-BD31-4B8C-83A1-F6EECF244321}">
                    <p14:modId xmlns:p14="http://schemas.microsoft.com/office/powerpoint/2010/main" val="2183202266"/>
                  </p:ext>
                </p:extLst>
              </p:nvPr>
            </p:nvGraphicFramePr>
            <p:xfrm>
              <a:off x="10084632" y="5748680"/>
              <a:ext cx="4806862" cy="2703860"/>
            </p:xfrm>
            <a:graphic>
              <a:graphicData uri="http://schemas.microsoft.com/office/powerpoint/2016/sectionzoom">
                <psez:sectionZm>
                  <psez:sectionZmObj sectionId="{E6331F01-1C87-42F6-ABD5-E67D112C7BB3}">
                    <psez:zmPr id="{CC3A42F3-F730-46EF-AAAC-1C11CBBAABEE}" transitionDur="1000" showBg="0">
                      <p166:blipFill xmlns:p166="http://schemas.microsoft.com/office/powerpoint/2016/6/main">
                        <a:blip r:embed="rId5"/>
                        <a:stretch>
                          <a:fillRect/>
                        </a:stretch>
                      </p166:blipFill>
                      <p166:spPr xmlns:p166="http://schemas.microsoft.com/office/powerpoint/2016/6/main">
                        <a:xfrm>
                          <a:off x="0" y="0"/>
                          <a:ext cx="4806862" cy="2703860"/>
                        </a:xfrm>
                        <a:prstGeom prst="rect">
                          <a:avLst/>
                        </a:prstGeom>
                        <a:effectLst>
                          <a:glow rad="127000">
                            <a:schemeClr val="accent3">
                              <a:lumMod val="40000"/>
                              <a:lumOff val="60000"/>
                            </a:schemeClr>
                          </a:glow>
                        </a:effectLst>
                      </p166:spPr>
                    </psez:zmPr>
                  </psez:sectionZmObj>
                </psez:sectionZm>
              </a:graphicData>
            </a:graphic>
          </p:graphicFrame>
        </mc:Choice>
        <mc:Fallback xmlns="">
          <p:pic>
            <p:nvPicPr>
              <p:cNvPr id="5" name="Section Zoom 4">
                <a:hlinkClick r:id="rId6" action="ppaction://hlinksldjump"/>
                <a:extLst>
                  <a:ext uri="{FF2B5EF4-FFF2-40B4-BE49-F238E27FC236}">
                    <a16:creationId xmlns:a16="http://schemas.microsoft.com/office/drawing/2014/main" id="{A39954B6-D300-0EAE-EB62-2C90A25BE7C7}"/>
                  </a:ext>
                </a:extLst>
              </p:cNvPr>
              <p:cNvPicPr>
                <a:picLocks noGrp="1" noRot="1" noChangeAspect="1" noMove="1" noResize="1" noEditPoints="1" noAdjustHandles="1" noChangeArrowheads="1" noChangeShapeType="1"/>
              </p:cNvPicPr>
              <p:nvPr/>
            </p:nvPicPr>
            <p:blipFill>
              <a:blip r:embed="rId7"/>
              <a:stretch>
                <a:fillRect/>
              </a:stretch>
            </p:blipFill>
            <p:spPr>
              <a:xfrm>
                <a:off x="10084632" y="5748680"/>
                <a:ext cx="4806862" cy="2703860"/>
              </a:xfrm>
              <a:prstGeom prst="rect">
                <a:avLst/>
              </a:prstGeom>
              <a:effectLst>
                <a:glow rad="127000">
                  <a:schemeClr val="accent3">
                    <a:lumMod val="40000"/>
                    <a:lumOff val="60000"/>
                  </a:schemeClr>
                </a:glow>
              </a:effectLst>
            </p:spPr>
          </p:pic>
        </mc:Fallback>
      </mc:AlternateContent>
    </p:spTree>
    <p:extLst>
      <p:ext uri="{BB962C8B-B14F-4D97-AF65-F5344CB8AC3E}">
        <p14:creationId xmlns:p14="http://schemas.microsoft.com/office/powerpoint/2010/main" val="1370771758"/>
      </p:ext>
    </p:extLst>
  </p:cSld>
  <p:clrMapOvr>
    <a:masterClrMapping/>
  </p:clrMapOvr>
  <mc:AlternateContent xmlns:mc="http://schemas.openxmlformats.org/markup-compatibility/2006" xmlns:p14="http://schemas.microsoft.com/office/powerpoint/2010/main">
    <mc:Choice Requires="p14">
      <p:transition spd="slow" p14:dur="1100">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7119F0A-16DE-49AF-ACA3-EC86E7759D19}"/>
              </a:ext>
            </a:extLst>
          </p:cNvPr>
          <p:cNvSpPr/>
          <p:nvPr/>
        </p:nvSpPr>
        <p:spPr>
          <a:xfrm>
            <a:off x="4543484" y="446227"/>
            <a:ext cx="9201032" cy="9394547"/>
          </a:xfrm>
          <a:prstGeom prst="ellipse">
            <a:avLst/>
          </a:prstGeom>
          <a:solidFill>
            <a:srgbClr val="040216">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4FA92DB-740A-4C50-8FEB-54D332F9E6AF}"/>
              </a:ext>
            </a:extLst>
          </p:cNvPr>
          <p:cNvSpPr txBox="1"/>
          <p:nvPr/>
        </p:nvSpPr>
        <p:spPr>
          <a:xfrm>
            <a:off x="6158346" y="5972797"/>
            <a:ext cx="5971309" cy="1446550"/>
          </a:xfrm>
          <a:prstGeom prst="rect">
            <a:avLst/>
          </a:prstGeom>
          <a:noFill/>
        </p:spPr>
        <p:txBody>
          <a:bodyPr wrap="square" rtlCol="0">
            <a:spAutoFit/>
          </a:bodyPr>
          <a:lstStyle/>
          <a:p>
            <a:r>
              <a:rPr lang="en-US" sz="8800" dirty="0">
                <a:solidFill>
                  <a:schemeClr val="bg1"/>
                </a:solidFill>
              </a:rPr>
              <a:t>  </a:t>
            </a:r>
            <a:r>
              <a:rPr lang="en-US"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STRIKES</a:t>
            </a:r>
            <a:endParaRPr lang="en-US" sz="8800" dirty="0">
              <a:solidFill>
                <a:schemeClr val="bg1"/>
              </a:solidFill>
            </a:endParaRPr>
          </a:p>
        </p:txBody>
      </p:sp>
      <p:pic>
        <p:nvPicPr>
          <p:cNvPr id="8" name="Picture 7">
            <a:extLst>
              <a:ext uri="{FF2B5EF4-FFF2-40B4-BE49-F238E27FC236}">
                <a16:creationId xmlns:a16="http://schemas.microsoft.com/office/drawing/2014/main" id="{7D3269EA-597E-4151-B0FA-513F9B009499}"/>
              </a:ext>
            </a:extLst>
          </p:cNvPr>
          <p:cNvPicPr>
            <a:picLocks noChangeAspect="1"/>
          </p:cNvPicPr>
          <p:nvPr/>
        </p:nvPicPr>
        <p:blipFill>
          <a:blip r:embed="rId2"/>
          <a:stretch>
            <a:fillRect/>
          </a:stretch>
        </p:blipFill>
        <p:spPr>
          <a:xfrm>
            <a:off x="7135089" y="1876457"/>
            <a:ext cx="4017819" cy="4017819"/>
          </a:xfrm>
          <a:prstGeom prst="rect">
            <a:avLst/>
          </a:prstGeom>
        </p:spPr>
      </p:pic>
    </p:spTree>
    <p:extLst>
      <p:ext uri="{BB962C8B-B14F-4D97-AF65-F5344CB8AC3E}">
        <p14:creationId xmlns:p14="http://schemas.microsoft.com/office/powerpoint/2010/main" val="5214686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pic>
        <p:nvPicPr>
          <p:cNvPr id="1026" name="Picture 2" descr="Industrial Revolution | Definition, History, Dates, Summary, &amp; Facts |  Britannica Money">
            <a:extLst>
              <a:ext uri="{FF2B5EF4-FFF2-40B4-BE49-F238E27FC236}">
                <a16:creationId xmlns:a16="http://schemas.microsoft.com/office/drawing/2014/main" id="{AE8D5BC9-862B-47AE-B1EF-0CBADF0A5FF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72000"/>
                    </a14:imgEffect>
                  </a14:imgLayer>
                </a14:imgProps>
              </a:ext>
              <a:ext uri="{28A0092B-C50C-407E-A947-70E740481C1C}">
                <a14:useLocalDpi xmlns:a14="http://schemas.microsoft.com/office/drawing/2010/main" val="0"/>
              </a:ext>
            </a:extLst>
          </a:blip>
          <a:srcRect t="13233" b="13233"/>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DA8494C1-05BA-4CFE-A6C7-2E65A389495F}"/>
              </a:ext>
            </a:extLst>
          </p:cNvPr>
          <p:cNvSpPr/>
          <p:nvPr/>
        </p:nvSpPr>
        <p:spPr>
          <a:xfrm>
            <a:off x="-1794165" y="-5819140"/>
            <a:ext cx="21674991" cy="22130856"/>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FB24B7D-F9A6-4D57-9438-7F04F8380332}"/>
              </a:ext>
            </a:extLst>
          </p:cNvPr>
          <p:cNvSpPr txBox="1"/>
          <p:nvPr/>
        </p:nvSpPr>
        <p:spPr>
          <a:xfrm>
            <a:off x="6084569" y="2051189"/>
            <a:ext cx="5971309" cy="1446550"/>
          </a:xfrm>
          <a:prstGeom prst="rect">
            <a:avLst/>
          </a:prstGeom>
          <a:noFill/>
        </p:spPr>
        <p:txBody>
          <a:bodyPr wrap="square" rtlCol="0">
            <a:spAutoFit/>
          </a:bodyPr>
          <a:lstStyle/>
          <a:p>
            <a:r>
              <a:rPr lang="en-US" sz="8800" dirty="0">
                <a:solidFill>
                  <a:schemeClr val="bg1"/>
                </a:solidFill>
              </a:rPr>
              <a:t>  </a:t>
            </a:r>
            <a:r>
              <a:rPr lang="en-US" sz="8800" b="1" spc="-150" dirty="0">
                <a:solidFill>
                  <a:schemeClr val="bg1"/>
                </a:solidFill>
                <a:effectLst>
                  <a:outerShdw blurRad="63500" sx="102000" sy="102000" algn="ctr" rotWithShape="0">
                    <a:prstClr val="black">
                      <a:alpha val="40000"/>
                    </a:prstClr>
                  </a:outerShdw>
                </a:effectLst>
                <a:latin typeface="Raleway Black" panose="020B0503030101060003" pitchFamily="34" charset="77"/>
              </a:rPr>
              <a:t>STRIKES</a:t>
            </a:r>
            <a:endParaRPr lang="en-US" sz="8800" dirty="0">
              <a:solidFill>
                <a:schemeClr val="bg1"/>
              </a:solidFill>
              <a:effectLst>
                <a:outerShdw blurRad="63500" sx="102000" sy="102000" algn="ctr" rotWithShape="0">
                  <a:prstClr val="black">
                    <a:alpha val="40000"/>
                  </a:prstClr>
                </a:outerShdw>
              </a:effectLst>
            </a:endParaRPr>
          </a:p>
        </p:txBody>
      </p:sp>
      <p:pic>
        <p:nvPicPr>
          <p:cNvPr id="5" name="Picture 4">
            <a:extLst>
              <a:ext uri="{FF2B5EF4-FFF2-40B4-BE49-F238E27FC236}">
                <a16:creationId xmlns:a16="http://schemas.microsoft.com/office/drawing/2014/main" id="{D91DDB93-5AAC-4A71-A41D-DE9E6077A56C}"/>
              </a:ext>
            </a:extLst>
          </p:cNvPr>
          <p:cNvPicPr>
            <a:picLocks noChangeAspect="1"/>
          </p:cNvPicPr>
          <p:nvPr/>
        </p:nvPicPr>
        <p:blipFill>
          <a:blip r:embed="rId5"/>
          <a:stretch>
            <a:fillRect/>
          </a:stretch>
        </p:blipFill>
        <p:spPr>
          <a:xfrm>
            <a:off x="8066973" y="75928"/>
            <a:ext cx="2154054" cy="2154054"/>
          </a:xfrm>
          <a:prstGeom prst="rect">
            <a:avLst/>
          </a:prstGeom>
        </p:spPr>
      </p:pic>
      <p:sp>
        <p:nvSpPr>
          <p:cNvPr id="9" name="TextBox 8">
            <a:extLst>
              <a:ext uri="{FF2B5EF4-FFF2-40B4-BE49-F238E27FC236}">
                <a16:creationId xmlns:a16="http://schemas.microsoft.com/office/drawing/2014/main" id="{FFF09D93-1D14-444D-9C95-9CA10F58E44C}"/>
              </a:ext>
            </a:extLst>
          </p:cNvPr>
          <p:cNvSpPr txBox="1"/>
          <p:nvPr/>
        </p:nvSpPr>
        <p:spPr>
          <a:xfrm>
            <a:off x="643989" y="3320759"/>
            <a:ext cx="16537420" cy="6986528"/>
          </a:xfrm>
          <a:prstGeom prst="rect">
            <a:avLst/>
          </a:prstGeom>
          <a:noFill/>
        </p:spPr>
        <p:txBody>
          <a:bodyPr wrap="square">
            <a:spAutoFit/>
          </a:bodyPr>
          <a:lstStyle/>
          <a:p>
            <a:pPr algn="ctr"/>
            <a:r>
              <a:rPr lang="en-US" sz="3200" spc="300" dirty="0">
                <a:solidFill>
                  <a:schemeClr val="accent3">
                    <a:lumMod val="40000"/>
                    <a:lumOff val="60000"/>
                  </a:schemeClr>
                </a:solidFill>
                <a:latin typeface="Raleway" panose="020B0503030101060003" pitchFamily="34" charset="77"/>
              </a:rPr>
              <a:t>A Strike is a collective action taken by a group of workers in which they refuse to work as a form of protest. This action is often triggered by unfair/low wages, harsh working conditions, or other labor-related issues.</a:t>
            </a:r>
          </a:p>
          <a:p>
            <a:pPr algn="ctr"/>
            <a:endParaRPr lang="en-US" sz="3200" spc="300" dirty="0">
              <a:solidFill>
                <a:schemeClr val="accent3">
                  <a:lumMod val="40000"/>
                  <a:lumOff val="60000"/>
                </a:schemeClr>
              </a:solidFill>
              <a:latin typeface="Raleway" panose="020B0503030101060003" pitchFamily="34" charset="77"/>
            </a:endParaRPr>
          </a:p>
          <a:p>
            <a:pPr algn="ctr"/>
            <a:r>
              <a:rPr lang="en-US" sz="3200" spc="300" dirty="0">
                <a:solidFill>
                  <a:schemeClr val="accent3">
                    <a:lumMod val="40000"/>
                    <a:lumOff val="60000"/>
                  </a:schemeClr>
                </a:solidFill>
                <a:latin typeface="Raleway" panose="020B0503030101060003" pitchFamily="34" charset="77"/>
              </a:rPr>
              <a:t>Strikes can be economic, intended to improve wages and benefits, or can be in response to labor practices. </a:t>
            </a:r>
          </a:p>
          <a:p>
            <a:pPr algn="ctr"/>
            <a:endParaRPr lang="en-US" sz="3200" spc="300" dirty="0">
              <a:solidFill>
                <a:schemeClr val="accent3">
                  <a:lumMod val="40000"/>
                  <a:lumOff val="60000"/>
                </a:schemeClr>
              </a:solidFill>
              <a:latin typeface="Raleway" panose="020B0503030101060003" pitchFamily="34" charset="77"/>
            </a:endParaRPr>
          </a:p>
          <a:p>
            <a:pPr algn="ctr"/>
            <a:r>
              <a:rPr lang="en-US" sz="3200" spc="300" dirty="0">
                <a:solidFill>
                  <a:schemeClr val="accent3">
                    <a:lumMod val="40000"/>
                    <a:lumOff val="60000"/>
                  </a:schemeClr>
                </a:solidFill>
                <a:latin typeface="Raleway" panose="020B0503030101060003" pitchFamily="34" charset="77"/>
              </a:rPr>
              <a:t>In a </a:t>
            </a:r>
            <a:r>
              <a:rPr lang="en-US" sz="3200" b="1" spc="300" dirty="0">
                <a:solidFill>
                  <a:srgbClr val="FFFF77"/>
                </a:solidFill>
                <a:latin typeface="Raleway" panose="020B0503030101060003" pitchFamily="34" charset="77"/>
              </a:rPr>
              <a:t>strike</a:t>
            </a:r>
            <a:r>
              <a:rPr lang="en-US" sz="3200" spc="300" dirty="0">
                <a:solidFill>
                  <a:schemeClr val="accent3">
                    <a:lumMod val="40000"/>
                    <a:lumOff val="60000"/>
                  </a:schemeClr>
                </a:solidFill>
                <a:latin typeface="Raleway" panose="020B0503030101060003" pitchFamily="34" charset="77"/>
              </a:rPr>
              <a:t>, workers do not go to work while in a </a:t>
            </a:r>
            <a:r>
              <a:rPr lang="en-US" sz="3200" b="1" spc="300" dirty="0">
                <a:solidFill>
                  <a:srgbClr val="FFFF77"/>
                </a:solidFill>
                <a:latin typeface="Raleway" panose="020B0503030101060003" pitchFamily="34" charset="77"/>
              </a:rPr>
              <a:t>lockout</a:t>
            </a:r>
            <a:r>
              <a:rPr lang="en-US" sz="3200" spc="300" dirty="0">
                <a:solidFill>
                  <a:schemeClr val="accent3">
                    <a:lumMod val="40000"/>
                    <a:lumOff val="60000"/>
                  </a:schemeClr>
                </a:solidFill>
                <a:latin typeface="Raleway" panose="020B0503030101060003" pitchFamily="34" charset="77"/>
              </a:rPr>
              <a:t>, the management shuts the gate and prevents workers from coming. </a:t>
            </a:r>
          </a:p>
          <a:p>
            <a:pPr algn="ctr"/>
            <a:endParaRPr lang="en-US" sz="3200" spc="300" dirty="0">
              <a:solidFill>
                <a:schemeClr val="accent3">
                  <a:lumMod val="40000"/>
                  <a:lumOff val="60000"/>
                </a:schemeClr>
              </a:solidFill>
              <a:latin typeface="Raleway" panose="020B0503030101060003" pitchFamily="34" charset="77"/>
            </a:endParaRPr>
          </a:p>
          <a:p>
            <a:pPr algn="ctr"/>
            <a:r>
              <a:rPr lang="en-US" sz="3200" spc="300" dirty="0">
                <a:solidFill>
                  <a:schemeClr val="accent3">
                    <a:lumMod val="40000"/>
                    <a:lumOff val="60000"/>
                  </a:schemeClr>
                </a:solidFill>
                <a:latin typeface="Raleway" panose="020B0503030101060003" pitchFamily="34" charset="77"/>
              </a:rPr>
              <a:t>To call it a strike, it is a difficult decision as managers may attempt to use substitute labor, and workers would also face difficulties sustaining themselves without wages.   </a:t>
            </a:r>
            <a:endParaRPr lang="en-LT" sz="3200" spc="300" dirty="0">
              <a:solidFill>
                <a:schemeClr val="accent3">
                  <a:lumMod val="40000"/>
                  <a:lumOff val="60000"/>
                </a:schemeClr>
              </a:solidFill>
              <a:latin typeface="Raleway" panose="020B0503030101060003" pitchFamily="34" charset="77"/>
            </a:endParaRPr>
          </a:p>
        </p:txBody>
      </p:sp>
    </p:spTree>
    <p:extLst>
      <p:ext uri="{BB962C8B-B14F-4D97-AF65-F5344CB8AC3E}">
        <p14:creationId xmlns:p14="http://schemas.microsoft.com/office/powerpoint/2010/main" val="2078422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7119F0A-16DE-49AF-ACA3-EC86E7759D19}"/>
              </a:ext>
            </a:extLst>
          </p:cNvPr>
          <p:cNvSpPr/>
          <p:nvPr/>
        </p:nvSpPr>
        <p:spPr>
          <a:xfrm>
            <a:off x="4543484" y="446227"/>
            <a:ext cx="9201032" cy="9394547"/>
          </a:xfrm>
          <a:prstGeom prst="ellipse">
            <a:avLst/>
          </a:prstGeom>
          <a:solidFill>
            <a:srgbClr val="040216">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TextBox 5">
            <a:extLst>
              <a:ext uri="{FF2B5EF4-FFF2-40B4-BE49-F238E27FC236}">
                <a16:creationId xmlns:a16="http://schemas.microsoft.com/office/drawing/2014/main" id="{14FA92DB-740A-4C50-8FEB-54D332F9E6AF}"/>
              </a:ext>
            </a:extLst>
          </p:cNvPr>
          <p:cNvSpPr txBox="1"/>
          <p:nvPr/>
        </p:nvSpPr>
        <p:spPr>
          <a:xfrm>
            <a:off x="6158346" y="5972797"/>
            <a:ext cx="5971309"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800" b="0" i="0" u="none" strike="noStrike" kern="0" cap="none" spc="0" normalizeH="0" baseline="0" noProof="0" dirty="0">
                <a:ln>
                  <a:noFill/>
                </a:ln>
                <a:solidFill>
                  <a:srgbClr val="FFFFFF"/>
                </a:solidFill>
                <a:effectLst/>
                <a:uLnTx/>
                <a:uFillTx/>
                <a:latin typeface="Arial"/>
                <a:cs typeface="Arial"/>
                <a:sym typeface="Arial"/>
              </a:rPr>
              <a:t>  </a:t>
            </a:r>
            <a:r>
              <a:rPr kumimoji="0" lang="en-US" sz="8800" b="1" i="0" u="none" strike="noStrike" kern="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cs typeface="Arial"/>
                <a:sym typeface="Arial"/>
              </a:rPr>
              <a:t>UNIONS</a:t>
            </a:r>
            <a:endParaRPr kumimoji="0" lang="en-US" sz="8800" b="0" i="0" u="none" strike="noStrike" kern="0" cap="none" spc="0" normalizeH="0" baseline="0" noProof="0" dirty="0">
              <a:ln>
                <a:noFill/>
              </a:ln>
              <a:solidFill>
                <a:srgbClr val="FFFFFF"/>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F03D728D-1DB7-5D3E-CA55-3B0733A3C8C1}"/>
              </a:ext>
            </a:extLst>
          </p:cNvPr>
          <p:cNvPicPr>
            <a:picLocks noChangeAspect="1"/>
          </p:cNvPicPr>
          <p:nvPr/>
        </p:nvPicPr>
        <p:blipFill>
          <a:blip r:embed="rId2"/>
          <a:stretch>
            <a:fillRect/>
          </a:stretch>
        </p:blipFill>
        <p:spPr>
          <a:xfrm>
            <a:off x="6902900" y="1490597"/>
            <a:ext cx="4482200" cy="4482200"/>
          </a:xfrm>
          <a:prstGeom prst="rect">
            <a:avLst/>
          </a:prstGeom>
        </p:spPr>
      </p:pic>
    </p:spTree>
    <p:extLst>
      <p:ext uri="{BB962C8B-B14F-4D97-AF65-F5344CB8AC3E}">
        <p14:creationId xmlns:p14="http://schemas.microsoft.com/office/powerpoint/2010/main" val="8393109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Effect>
                      <a14:saturation sat="66000"/>
                    </a14:imgEffect>
                  </a14:imgLayer>
                </a14:imgProps>
              </a:ext>
            </a:extLst>
          </a:blip>
          <a:srcRect/>
          <a:stretch>
            <a:fillRect t="-13000" b="-13000"/>
          </a:stretch>
        </a:blipFill>
        <a:effectLst/>
      </p:bgPr>
    </p:bg>
    <p:spTree>
      <p:nvGrpSpPr>
        <p:cNvPr id="1" name=""/>
        <p:cNvGrpSpPr/>
        <p:nvPr/>
      </p:nvGrpSpPr>
      <p:grpSpPr>
        <a:xfrm>
          <a:off x="0" y="0"/>
          <a:ext cx="0" cy="0"/>
          <a:chOff x="0" y="0"/>
          <a:chExt cx="0" cy="0"/>
        </a:xfrm>
      </p:grpSpPr>
      <p:pic>
        <p:nvPicPr>
          <p:cNvPr id="8" name="Picture 2" descr="Meeting of Trades Unionists in Copenhagen Fields, 1834 (colour engraving)">
            <a:extLst>
              <a:ext uri="{FF2B5EF4-FFF2-40B4-BE49-F238E27FC236}">
                <a16:creationId xmlns:a16="http://schemas.microsoft.com/office/drawing/2014/main" id="{A7F069F7-623B-925C-87F6-EACB7108ED8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bright="-72000"/>
                    </a14:imgEffect>
                  </a14:imgLayer>
                </a14:imgProps>
              </a:ext>
              <a:ext uri="{28A0092B-C50C-407E-A947-70E740481C1C}">
                <a14:useLocalDpi xmlns:a14="http://schemas.microsoft.com/office/drawing/2010/main" val="0"/>
              </a:ext>
            </a:extLst>
          </a:blip>
          <a:srcRect t="10387" b="10387"/>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DA8494C1-05BA-4CFE-A6C7-2E65A389495F}"/>
              </a:ext>
            </a:extLst>
          </p:cNvPr>
          <p:cNvSpPr/>
          <p:nvPr/>
        </p:nvSpPr>
        <p:spPr>
          <a:xfrm>
            <a:off x="-1794165" y="-5819140"/>
            <a:ext cx="21674991" cy="22130856"/>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7" name="Picture 6">
            <a:extLst>
              <a:ext uri="{FF2B5EF4-FFF2-40B4-BE49-F238E27FC236}">
                <a16:creationId xmlns:a16="http://schemas.microsoft.com/office/drawing/2014/main" id="{8BDFE20A-8BC7-8FBF-01FB-72F4278D49CE}"/>
              </a:ext>
            </a:extLst>
          </p:cNvPr>
          <p:cNvPicPr>
            <a:picLocks noChangeAspect="1"/>
          </p:cNvPicPr>
          <p:nvPr/>
        </p:nvPicPr>
        <p:blipFill>
          <a:blip r:embed="rId6"/>
          <a:stretch>
            <a:fillRect/>
          </a:stretch>
        </p:blipFill>
        <p:spPr>
          <a:xfrm>
            <a:off x="7987693" y="145968"/>
            <a:ext cx="2312614" cy="2312614"/>
          </a:xfrm>
          <a:prstGeom prst="rect">
            <a:avLst/>
          </a:prstGeom>
        </p:spPr>
      </p:pic>
      <p:sp>
        <p:nvSpPr>
          <p:cNvPr id="11" name="TextBox 10">
            <a:extLst>
              <a:ext uri="{FF2B5EF4-FFF2-40B4-BE49-F238E27FC236}">
                <a16:creationId xmlns:a16="http://schemas.microsoft.com/office/drawing/2014/main" id="{CEF58810-EE1A-C804-56EF-A2733C6ACA10}"/>
              </a:ext>
            </a:extLst>
          </p:cNvPr>
          <p:cNvSpPr txBox="1"/>
          <p:nvPr/>
        </p:nvSpPr>
        <p:spPr>
          <a:xfrm>
            <a:off x="6444095" y="2287132"/>
            <a:ext cx="5971309" cy="1446550"/>
          </a:xfrm>
          <a:prstGeom prst="rect">
            <a:avLst/>
          </a:prstGeom>
          <a:noFill/>
        </p:spPr>
        <p:txBody>
          <a:bodyPr wrap="square" rtlCol="0">
            <a:spAutoFit/>
          </a:bodyPr>
          <a:lstStyle/>
          <a:p>
            <a:r>
              <a:rPr lang="en-US" sz="8800" dirty="0">
                <a:solidFill>
                  <a:schemeClr val="bg1"/>
                </a:solidFill>
              </a:rPr>
              <a:t>  </a:t>
            </a:r>
            <a:r>
              <a:rPr lang="en-US" sz="8800" b="1" spc="-150" dirty="0">
                <a:solidFill>
                  <a:schemeClr val="bg1"/>
                </a:solidFill>
                <a:effectLst>
                  <a:outerShdw blurRad="63500" sx="102000" sy="102000" algn="ctr" rotWithShape="0">
                    <a:prstClr val="black">
                      <a:alpha val="40000"/>
                    </a:prstClr>
                  </a:outerShdw>
                </a:effectLst>
                <a:latin typeface="Raleway Black" panose="020B0503030101060003" pitchFamily="34" charset="77"/>
              </a:rPr>
              <a:t>UNIONS</a:t>
            </a:r>
            <a:endParaRPr lang="en-US" sz="8800" dirty="0">
              <a:solidFill>
                <a:schemeClr val="bg1"/>
              </a:solidFill>
              <a:effectLst>
                <a:outerShdw blurRad="63500" sx="102000" sy="102000" algn="ctr" rotWithShape="0">
                  <a:prstClr val="black">
                    <a:alpha val="40000"/>
                  </a:prstClr>
                </a:outerShdw>
              </a:effectLst>
            </a:endParaRPr>
          </a:p>
        </p:txBody>
      </p:sp>
      <p:sp>
        <p:nvSpPr>
          <p:cNvPr id="12" name="TextBox 11">
            <a:extLst>
              <a:ext uri="{FF2B5EF4-FFF2-40B4-BE49-F238E27FC236}">
                <a16:creationId xmlns:a16="http://schemas.microsoft.com/office/drawing/2014/main" id="{71DDCAD1-3957-AC15-A573-346BE592C598}"/>
              </a:ext>
            </a:extLst>
          </p:cNvPr>
          <p:cNvSpPr txBox="1"/>
          <p:nvPr/>
        </p:nvSpPr>
        <p:spPr>
          <a:xfrm>
            <a:off x="774620" y="3733682"/>
            <a:ext cx="16537420" cy="67710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400" spc="300" dirty="0">
                <a:solidFill>
                  <a:srgbClr val="77FFE4"/>
                </a:solidFill>
                <a:latin typeface="Raleway" panose="020B0503030101060003" pitchFamily="34" charset="77"/>
              </a:rPr>
              <a:t>Trade unions, also known as </a:t>
            </a:r>
            <a:r>
              <a:rPr lang="en-US" sz="3400" spc="300" dirty="0">
                <a:solidFill>
                  <a:srgbClr val="FFFF00"/>
                </a:solidFill>
                <a:latin typeface="Raleway" panose="020B0503030101060003" pitchFamily="34" charset="77"/>
              </a:rPr>
              <a:t>labor unions</a:t>
            </a:r>
            <a:r>
              <a:rPr lang="en-US" sz="3400" spc="300" dirty="0">
                <a:solidFill>
                  <a:srgbClr val="77FFE4"/>
                </a:solidFill>
                <a:latin typeface="Raleway" panose="020B0503030101060003" pitchFamily="34" charset="77"/>
              </a:rPr>
              <a:t>, are organized associations of workers formed to protect and promote their common interests through collective action, the social, economic, and political interests of its members.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400" b="0" i="0" u="none" strike="noStrike" kern="0" cap="none" spc="300" normalizeH="0" baseline="0" noProof="0" dirty="0">
              <a:ln>
                <a:noFill/>
              </a:ln>
              <a:solidFill>
                <a:srgbClr val="77FFE4"/>
              </a:solidFill>
              <a:effectLst/>
              <a:uLnTx/>
              <a:uFillTx/>
              <a:latin typeface="Raleway" panose="020B0503030101060003" pitchFamily="34" charset="77"/>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400" spc="300" dirty="0">
                <a:solidFill>
                  <a:srgbClr val="77FFE4"/>
                </a:solidFill>
                <a:latin typeface="Raleway" panose="020B0503030101060003" pitchFamily="34" charset="77"/>
              </a:rPr>
              <a:t>These organizations work on behalf of their members to negotiate with employees, advocate for better wages and working conditions, and ensure that worker’s rights are upheld. They can be found in various industries, such as education, healthcare, and manufacturing.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0" i="0" u="none" strike="noStrike" kern="0" cap="none" spc="300" normalizeH="0" baseline="0" noProof="0" dirty="0">
              <a:ln>
                <a:noFill/>
              </a:ln>
              <a:solidFill>
                <a:srgbClr val="9BBB59">
                  <a:lumMod val="40000"/>
                  <a:lumOff val="60000"/>
                </a:srgbClr>
              </a:solidFill>
              <a:effectLst/>
              <a:uLnTx/>
              <a:uFillTx/>
              <a:latin typeface="Raleway" panose="020B0503030101060003" pitchFamily="34" charset="77"/>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300" normalizeH="0" baseline="0" noProof="0" dirty="0">
                <a:ln>
                  <a:noFill/>
                </a:ln>
                <a:solidFill>
                  <a:srgbClr val="9BBB59">
                    <a:lumMod val="40000"/>
                    <a:lumOff val="60000"/>
                  </a:srgbClr>
                </a:solidFill>
                <a:effectLst/>
                <a:uLnTx/>
                <a:uFillTx/>
                <a:latin typeface="Raleway" panose="020B0503030101060003" pitchFamily="34" charset="77"/>
                <a:cs typeface="Arial"/>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0" i="0" u="none" strike="noStrike" kern="0" cap="none" spc="300" normalizeH="0" baseline="0" noProof="0" dirty="0">
              <a:ln>
                <a:noFill/>
              </a:ln>
              <a:solidFill>
                <a:srgbClr val="9BBB59">
                  <a:lumMod val="40000"/>
                  <a:lumOff val="60000"/>
                </a:srgbClr>
              </a:solidFill>
              <a:effectLst/>
              <a:uLnTx/>
              <a:uFillTx/>
              <a:latin typeface="Raleway" panose="020B0503030101060003" pitchFamily="34" charset="77"/>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0" i="0" u="none" strike="noStrike" kern="0" cap="none" spc="300" normalizeH="0" baseline="0" noProof="0" dirty="0">
              <a:ln>
                <a:noFill/>
              </a:ln>
              <a:solidFill>
                <a:srgbClr val="9BBB59">
                  <a:lumMod val="40000"/>
                  <a:lumOff val="60000"/>
                </a:srgbClr>
              </a:solidFill>
              <a:effectLst/>
              <a:uLnTx/>
              <a:uFillTx/>
              <a:latin typeface="Raleway" panose="020B0503030101060003" pitchFamily="34" charset="77"/>
              <a:cs typeface="Arial"/>
              <a:sym typeface="Arial"/>
            </a:endParaRPr>
          </a:p>
        </p:txBody>
      </p:sp>
    </p:spTree>
    <p:extLst>
      <p:ext uri="{BB962C8B-B14F-4D97-AF65-F5344CB8AC3E}">
        <p14:creationId xmlns:p14="http://schemas.microsoft.com/office/powerpoint/2010/main" val="42798243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1113</TotalTime>
  <Words>1566</Words>
  <Application>Microsoft Office PowerPoint</Application>
  <PresentationFormat>Custom</PresentationFormat>
  <Paragraphs>192</Paragraphs>
  <Slides>29</Slides>
  <Notes>1</Notes>
  <HiddenSlides>0</HiddenSlides>
  <MMClips>2</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29</vt:i4>
      </vt:variant>
    </vt:vector>
  </HeadingPairs>
  <TitlesOfParts>
    <vt:vector size="46" baseType="lpstr">
      <vt:lpstr>Arial Black</vt:lpstr>
      <vt:lpstr>Roseritta</vt:lpstr>
      <vt:lpstr>Garamond</vt:lpstr>
      <vt:lpstr>Montserrat</vt:lpstr>
      <vt:lpstr>Bebas Neue</vt:lpstr>
      <vt:lpstr>Didot</vt:lpstr>
      <vt:lpstr>Calibri</vt:lpstr>
      <vt:lpstr>Nasalization Rg</vt:lpstr>
      <vt:lpstr>Perandory</vt:lpstr>
      <vt:lpstr>Playfair Display</vt:lpstr>
      <vt:lpstr>Raleway</vt:lpstr>
      <vt:lpstr>Lato</vt:lpstr>
      <vt:lpstr>Chiller</vt:lpstr>
      <vt:lpstr>Raleway Black</vt:lpstr>
      <vt:lpstr>Expo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kaysar</dc:creator>
  <cp:lastModifiedBy>mohamed kaysar</cp:lastModifiedBy>
  <cp:revision>15</cp:revision>
  <dcterms:modified xsi:type="dcterms:W3CDTF">2023-10-28T18:44:29Z</dcterms:modified>
  <cp:contentStatus/>
</cp:coreProperties>
</file>